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Relationship Id="rId49" Type="http://schemas.openxmlformats.org/officeDocument/2006/relationships/slide" Target="slides/slide42.xml"/><Relationship Id="rId50" Type="http://schemas.openxmlformats.org/officeDocument/2006/relationships/slide" Target="slides/slide43.xml"/><Relationship Id="rId51" Type="http://schemas.openxmlformats.org/officeDocument/2006/relationships/slide" Target="slides/slide4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3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3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인사 및 자기소개. 오늘은 매일 쓰는 '로그인'이 어떻게 동작하는지, 특히 학교·연구기관에서 쓰는 통합로그인(연합 인증)을 직접 체험하며 배웁니다.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그림: 사용자는 IdP(전산소)에만 비밀번호 입력, SP(도서관)에는 동의한 이름·이메일만 전달됨.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'우리 학교가 KAFE에 가입되어 있으면 여러분은 이미 사용자'라는 점을 강조.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실습 ①에서 이 중 하나에 실제로 로그인해 본다.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10분 배정. 계정 생성이 막히는 학생은 조교가 지원. Guest 계정의 소속 표시는 'COREEN Set.ID by KAFE'.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핵심 관찰 포인트는 3번: 비밀번호는 IdP 도메인에서만 입력된다는 사실을 주소창으로 확인시키기.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실습 완료 여부 손들기 확인 후 휴식.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발음 '샘앨'. 20년 된 표준이지만 학술연합에서는 여전히 주력.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이 4개 용어만 알면 오늘 강의 전체를 따라올 수 있다. 퀴즈 2·3번 출제 포인트.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왼쪽 그림=신뢰 구축(1회), 오른쪽 그림=매 로그인 시 메시지 흐름. 다음 장에서 번호를 하나씩 따라간다.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4번(비밀번호는 IdP에서만)과 6번(브라우저가 중개)이 핵심. 2교시 정리 빈칸 퀴즈로 재확인.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준비물 확인: Chrome이 설치된 노트북과 스마트폰. 실습자료 사이트를 미리 열어 두게 안내.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IdP와 SP는 직접 통신하지 않고 브라우저를 통해 메시지를 전달. 사용자 속성은 전달되지만 패스워드는 속성에 포함되지 않음.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퀴즈 포인트: metadata는 '매 로그인'이 아니라 '사전에 한 번' 교환.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XML을 처음 보는 학생 기준: 태그 이름만 소리 내어 읽어주기. 전체 필드를 외울 필요 없음을 안심시키기.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Assertion 3요소: 서명 / 인증진술 / 속성진술. 퀴즈 4번(비밀번호 포함? X) 포인트.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암호 원리는 중급과정에서. 여기서는 '도장과 인감증명' 비유 수준으로만.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실습 ②에서 자기 속성을 직접 확인하게 된다.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익명 열람 사례(소속만 확인)는 개인정보 최소화의 좋은 예.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캡처가 안 되면: 시크릿 창 여부, 확장프로그램 활성화 여부 확인. 20분 배정(미션 포함).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미션 4가 오늘의 핵심 메시지. 조별로 답 맞추기 후 전체 공유.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정답: IdP/SP, Assertion, Metadata, 전자서명, 없다. 구두로 함께 채우고 휴식.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각 교시 후반은 실습. 실습은 전부 브라우저에서 진행되므로 별도 설치는 확장프로그램 하나뿐.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"비밀번호가 털려도 로그인은 막을 수 있다"가 이번 교시의 목표 문장.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'서로 다른 종류' 조건을 예시로 확실히. 퀴즈 5번 관련.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SMS의 취약성은 상식 수준으로만. FIDO2/패스키는 이름만 소개.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QR 스캔 = 비밀키 복사. 폰과 서버가 같은 키와 같은 시각을 갖고 있으니 같은 계산 결과. 네트워크가 필요 없는 이유이자 시간 동기화가 중요한 이유.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구조가 1·2교시와 동일함(역할 분담+표준 약속)을 짚어주기. 중급과정에서 상세히.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QR=비밀키 전달이라는 점을 직전 TOTP 원리와 연결해 상기시키기.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4번은 빠른 학생용 심화 미션. 마무리 질문으로 MFA의 가치를 스스로 답하게.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2~3분 개별 풀이 후 다음 장에서 함께 정답 확인.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오답이 많았던 문항은 해당 슬라이드로 돌아가 재설명.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다섯 문장이 과정 전체 요약. 학습목표와 1:1 대응.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손들기: 계정 20개 이상? 50개 이상? 비밀번호 재사용하는 사람? — 문제의식 공유가 목적.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'소셜 로그인(구글로 로그인)이 바로 OIDC'라고 예고하면 중급 동기부여에 효과적.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설문 링크 안내 후 종료.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크리덴셜 스터핑을 실제 유출 사례로 설명. '비밀번호를 가진 곳이 적을수록 안전하다'는 결론으로 유도.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학생증 비유 하나로 두 개념을 관통. 퀴즈 1번 출제 포인트.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왼쪽: 서비스마다 로그인 3번. 오른쪽: SSO 한 번. 비밀번호를 아는 곳이 한 곳으로 줄어드는 것이 보안상 핵심.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'신뢰'가 키워드. 협정 비유는 2교시 Metadata로 다시 연결된다.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여행 비유: Federation=여행사, IdP 기관=여권 발급국가, SP 서비스=여행 목적지, 사용자=여행자. 중개자(연합 운영자)가 신뢰를 관리.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9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10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18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20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1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2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notesSlide" Target="../notesSlides/notesSlide33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4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5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7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8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9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0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1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309360"/>
            <a:ext cx="12191695" cy="548640"/>
          </a:xfrm>
          <a:prstGeom prst="rect">
            <a:avLst/>
          </a:prstGeom>
          <a:solidFill>
            <a:srgbClr val="0A6E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417320"/>
            <a:ext cx="10332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600" b="1" i="0">
                <a:solidFill>
                  <a:srgbClr val="CBECFB"/>
                </a:solidFill>
                <a:latin typeface="맑은 고딕"/>
                <a:ea typeface="맑은 고딕"/>
              </a:rPr>
              <a:t>KAFE 인증기술 교육과정  |  초급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057400"/>
            <a:ext cx="1033272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5400" b="1" i="0">
                <a:solidFill>
                  <a:srgbClr val="FFFFFF"/>
                </a:solidFill>
                <a:latin typeface="맑은 고딕"/>
                <a:ea typeface="맑은 고딕"/>
              </a:rPr>
              <a:t>통합로그인의 이해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3246120"/>
            <a:ext cx="103327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400" b="0" i="0">
                <a:solidFill>
                  <a:srgbClr val="E3F4FD"/>
                </a:solidFill>
                <a:latin typeface="맑은 고딕"/>
                <a:ea typeface="맑은 고딕"/>
              </a:rPr>
              <a:t>SSO와 연합 인증 첫걸음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4846320"/>
            <a:ext cx="103327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1700" b="1" i="0">
                <a:solidFill>
                  <a:srgbClr val="FFFFFF"/>
                </a:solidFill>
                <a:latin typeface="맑은 고딕"/>
                <a:ea typeface="맑은 고딕"/>
              </a:rPr>
              <a:t>한국과학기술정보연구원  조진용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CBECFB"/>
                </a:solidFill>
                <a:latin typeface="맑은 고딕"/>
                <a:ea typeface="맑은 고딕"/>
              </a:rPr>
              <a:t>jiny92@kisti.re.kr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연합(Federation)의 구조 — 신뢰 네트워크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초급과정 · 통합로그인의 이해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10</a:t>
            </a:r>
          </a:p>
        </p:txBody>
      </p:sp>
      <p:pic>
        <p:nvPicPr>
          <p:cNvPr id="8" name="Picture 7" descr="fed-concep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626" y="1371600"/>
            <a:ext cx="10402267" cy="4480560"/>
          </a:xfrm>
          <a:prstGeom prst="rect">
            <a:avLst/>
          </a:prstGeom>
          <a:ln w="9525">
            <a:solidFill>
              <a:srgbClr val="C9DAE6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640080" y="6053328"/>
            <a:ext cx="10881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기존 강의자료 lec-2025-2q 재사용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보안과 개인정보보호 관점의 이점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초급과정 · 통합로그인의 이해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11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371600"/>
            <a:ext cx="667512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비밀번호 보호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비밀번호는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소속기관(IdP) 안에서만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 확인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서비스(SP)에는 비밀번호가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전달되지 않음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서비스마다 다른 비밀번호를 만들 필요 없음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사용자 동의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어떤 정보가 전달되는지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명시적으로 알림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개인정보 오남용 방지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사용자가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동의한 정보만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 전달 (예: 이름, 이메일)</a:t>
            </a:r>
          </a:p>
        </p:txBody>
      </p:sp>
      <p:pic>
        <p:nvPicPr>
          <p:cNvPr id="9" name="Picture 8" descr="priv-diagr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9520" y="1521853"/>
            <a:ext cx="3931920" cy="427149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40080" y="6053328"/>
            <a:ext cx="10881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기존 강의자료 lec-2025-2q 재사용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KAFE — Korean Access Federation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초급과정 · 통합로그인의 이해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12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371600"/>
            <a:ext cx="1088136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한국의 학술·연구 인증연합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대학·연구기관(IdP)과 서비스제공자(SP)를 잇는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신뢰 네트워크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한국과학기술정보연구원(KISTI)이 운영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무엇이 좋은가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학교 계정 하나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로 국내외 학술 서비스에 로그인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서비스마다 회원가입·개인정보 제공 불필요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국제 연합과 연결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eduGAIN(전 세계 연합의 연합)을 통해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해외 서비스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도 이용 가능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전 세계 80여 개 국가·지역 연합이 같은 방식(SAML 표준)으로 동작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KAFE로 이용할 수 있는 서비스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초급과정 · 통합로그인의 이해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13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1554480"/>
            <a:ext cx="10881360" cy="1143000"/>
          </a:xfrm>
          <a:prstGeom prst="roundRect">
            <a:avLst>
              <a:gd name="adj" fmla="val 8000"/>
            </a:avLst>
          </a:prstGeom>
          <a:solidFill>
            <a:srgbClr val="E1F2FB"/>
          </a:solidFill>
          <a:ln w="9525">
            <a:solidFill>
              <a:srgbClr val="C9DA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20040" tIns="164592"/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1700" b="1" i="0">
                <a:solidFill>
                  <a:srgbClr val="0A6E9C"/>
                </a:solidFill>
                <a:latin typeface="맑은 고딕"/>
                <a:ea typeface="맑은 고딕"/>
              </a:rPr>
              <a:t>학술 서비스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IEEE Xplore · Nature · MathWorks 등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2926080"/>
            <a:ext cx="10881360" cy="1143000"/>
          </a:xfrm>
          <a:prstGeom prst="roundRect">
            <a:avLst>
              <a:gd name="adj" fmla="val 8000"/>
            </a:avLst>
          </a:prstGeom>
          <a:solidFill>
            <a:srgbClr val="EDF4F9"/>
          </a:solidFill>
          <a:ln w="9525">
            <a:solidFill>
              <a:srgbClr val="C9DA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20040" tIns="164592"/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1700" b="1" i="0">
                <a:solidFill>
                  <a:srgbClr val="0A6E9C"/>
                </a:solidFill>
                <a:latin typeface="맑은 고딕"/>
                <a:ea typeface="맑은 고딕"/>
              </a:rPr>
              <a:t>과학기술 서비스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AIDA · 국가 바이오 빅데이터 · Chembank 등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4297680"/>
            <a:ext cx="10881360" cy="1143000"/>
          </a:xfrm>
          <a:prstGeom prst="roundRect">
            <a:avLst>
              <a:gd name="adj" fmla="val 8000"/>
            </a:avLst>
          </a:prstGeom>
          <a:solidFill>
            <a:srgbClr val="EDF4F9"/>
          </a:solidFill>
          <a:ln w="9525">
            <a:solidFill>
              <a:srgbClr val="C9DA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20040" tIns="164592"/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1700" b="1" i="0">
                <a:solidFill>
                  <a:srgbClr val="0A6E9C"/>
                </a:solidFill>
                <a:latin typeface="맑은 고딕"/>
                <a:ea typeface="맑은 고딕"/>
              </a:rPr>
              <a:t>협업·응용 서비스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Webinar · Webmeet · ZOOM 등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571500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0" i="0">
                <a:solidFill>
                  <a:srgbClr val="5A6B7A"/>
                </a:solidFill>
                <a:latin typeface="맑은 고딕"/>
                <a:ea typeface="맑은 고딕"/>
              </a:rPr>
              <a:t>※ 상용 서비스는 소속 기관의 구독 라이선스가 있어야 이용 가능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실습 ① 준비 — 실습환경 구성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1140135" y="429768"/>
            <a:ext cx="548640" cy="411480"/>
          </a:xfrm>
          <a:prstGeom prst="roundRect">
            <a:avLst>
              <a:gd name="adj" fmla="val 8000"/>
            </a:avLst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tIns="25400" bIns="25400"/>
          <a:lstStyle/>
          <a:p>
            <a:pPr algn="ctr"/>
            <a:r>
              <a:rPr sz="1400" b="1" i="0">
                <a:solidFill>
                  <a:srgbClr val="FFFFFF"/>
                </a:solidFill>
                <a:latin typeface="맑은 고딕"/>
                <a:ea typeface="맑은 고딕"/>
              </a:rPr>
              <a:t>실습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초급과정 · 통합로그인의 이해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14</a:t>
            </a:r>
          </a:p>
        </p:txBody>
      </p:sp>
      <p:sp>
        <p:nvSpPr>
          <p:cNvPr id="9" name="Oval 8"/>
          <p:cNvSpPr/>
          <p:nvPr/>
        </p:nvSpPr>
        <p:spPr>
          <a:xfrm>
            <a:off x="640080" y="1417320"/>
            <a:ext cx="384048" cy="384048"/>
          </a:xfrm>
          <a:prstGeom prst="ellipse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07007" y="1371600"/>
            <a:ext cx="1014984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실습 계정 만들기</a:t>
            </a:r>
          </a:p>
          <a:p>
            <a:pPr algn="l">
              <a:lnSpc>
                <a:spcPct val="112000"/>
              </a:lnSpc>
              <a:spcBef>
                <a:spcPts val="100"/>
              </a:spcBef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맑은 고딕"/>
                <a:ea typeface="맑은 고딕"/>
              </a:rPr>
              <a:t>https://coreen-idp.kreonet.net → [사용자 등록] → 본명 사용, 학교 이메일 입력  (소속기관이 KAFE 참여기관이면 학교 계정 그대로 사용)</a:t>
            </a:r>
          </a:p>
        </p:txBody>
      </p:sp>
      <p:sp>
        <p:nvSpPr>
          <p:cNvPr id="11" name="Oval 10"/>
          <p:cNvSpPr/>
          <p:nvPr/>
        </p:nvSpPr>
        <p:spPr>
          <a:xfrm>
            <a:off x="640080" y="2468880"/>
            <a:ext cx="384048" cy="384048"/>
          </a:xfrm>
          <a:prstGeom prst="ellipse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07007" y="2423160"/>
            <a:ext cx="1014984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Chrome 확장프로그램 설치</a:t>
            </a:r>
          </a:p>
          <a:p>
            <a:pPr algn="l">
              <a:lnSpc>
                <a:spcPct val="112000"/>
              </a:lnSpc>
              <a:spcBef>
                <a:spcPts val="100"/>
              </a:spcBef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맑은 고딕"/>
                <a:ea typeface="맑은 고딕"/>
              </a:rPr>
              <a:t>Chrome 웹스토어에서 'SAML' 검색 → 'SAML DevTools extension' 설치</a:t>
            </a:r>
          </a:p>
        </p:txBody>
      </p:sp>
      <p:sp>
        <p:nvSpPr>
          <p:cNvPr id="13" name="Oval 12"/>
          <p:cNvSpPr/>
          <p:nvPr/>
        </p:nvSpPr>
        <p:spPr>
          <a:xfrm>
            <a:off x="640080" y="3520439"/>
            <a:ext cx="384048" cy="384048"/>
          </a:xfrm>
          <a:prstGeom prst="ellipse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07007" y="3474719"/>
            <a:ext cx="1014984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설치 확인</a:t>
            </a:r>
          </a:p>
          <a:p>
            <a:pPr algn="l">
              <a:lnSpc>
                <a:spcPct val="112000"/>
              </a:lnSpc>
              <a:spcBef>
                <a:spcPts val="100"/>
              </a:spcBef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맑은 고딕"/>
                <a:ea typeface="맑은 고딕"/>
              </a:rPr>
              <a:t>아무 페이지에서 F12 → 개발자도구에 SAML 탭이 보이면 성공 (시크릿 창에서는 동작하지 않음)</a:t>
            </a:r>
          </a:p>
        </p:txBody>
      </p:sp>
      <p:sp>
        <p:nvSpPr>
          <p:cNvPr id="15" name="Oval 14"/>
          <p:cNvSpPr/>
          <p:nvPr/>
        </p:nvSpPr>
        <p:spPr>
          <a:xfrm>
            <a:off x="640080" y="4572000"/>
            <a:ext cx="384048" cy="384048"/>
          </a:xfrm>
          <a:prstGeom prst="ellipse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07007" y="4526280"/>
            <a:ext cx="1014984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실습자료 열어두기</a:t>
            </a:r>
          </a:p>
          <a:p>
            <a:pPr algn="l">
              <a:lnSpc>
                <a:spcPct val="112000"/>
              </a:lnSpc>
              <a:spcBef>
                <a:spcPts val="100"/>
              </a:spcBef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맑은 고딕"/>
                <a:ea typeface="맑은 고딕"/>
              </a:rPr>
              <a:t>https://edu.kafe.or.kr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실습 ① 연합 로그인 체험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1140135" y="429768"/>
            <a:ext cx="548640" cy="411480"/>
          </a:xfrm>
          <a:prstGeom prst="roundRect">
            <a:avLst>
              <a:gd name="adj" fmla="val 8000"/>
            </a:avLst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tIns="25400" bIns="25400"/>
          <a:lstStyle/>
          <a:p>
            <a:pPr algn="ctr"/>
            <a:r>
              <a:rPr sz="1400" b="1" i="0">
                <a:solidFill>
                  <a:srgbClr val="FFFFFF"/>
                </a:solidFill>
                <a:latin typeface="맑은 고딕"/>
                <a:ea typeface="맑은 고딕"/>
              </a:rPr>
              <a:t>실습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초급과정 · 통합로그인의 이해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15</a:t>
            </a:r>
          </a:p>
        </p:txBody>
      </p:sp>
      <p:sp>
        <p:nvSpPr>
          <p:cNvPr id="9" name="Oval 8"/>
          <p:cNvSpPr/>
          <p:nvPr/>
        </p:nvSpPr>
        <p:spPr>
          <a:xfrm>
            <a:off x="640080" y="1417320"/>
            <a:ext cx="384048" cy="384048"/>
          </a:xfrm>
          <a:prstGeom prst="ellipse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07007" y="1371600"/>
            <a:ext cx="10149840" cy="8961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실습자료 사이트에서 대상 서비스 접속</a:t>
            </a:r>
          </a:p>
          <a:p>
            <a:pPr algn="l">
              <a:lnSpc>
                <a:spcPct val="112000"/>
              </a:lnSpc>
              <a:spcBef>
                <a:spcPts val="100"/>
              </a:spcBef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맑은 고딕"/>
                <a:ea typeface="맑은 고딕"/>
              </a:rPr>
              <a:t>edu.kafe.or.kr → 실습용 서비스(SP) 링크 클릭</a:t>
            </a:r>
          </a:p>
        </p:txBody>
      </p:sp>
      <p:sp>
        <p:nvSpPr>
          <p:cNvPr id="11" name="Oval 10"/>
          <p:cNvSpPr/>
          <p:nvPr/>
        </p:nvSpPr>
        <p:spPr>
          <a:xfrm>
            <a:off x="640080" y="2313432"/>
            <a:ext cx="384048" cy="384048"/>
          </a:xfrm>
          <a:prstGeom prst="ellipse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07007" y="2267712"/>
            <a:ext cx="10149840" cy="8961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기관 선택(탐색서비스) 화면 관찰</a:t>
            </a:r>
          </a:p>
          <a:p>
            <a:pPr algn="l">
              <a:lnSpc>
                <a:spcPct val="112000"/>
              </a:lnSpc>
              <a:spcBef>
                <a:spcPts val="100"/>
              </a:spcBef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맑은 고딕"/>
                <a:ea typeface="맑은 고딕"/>
              </a:rPr>
              <a:t>'소속기관으로 로그인' → 내 기관(또는 COREEN)을 검색·선택</a:t>
            </a:r>
          </a:p>
        </p:txBody>
      </p:sp>
      <p:sp>
        <p:nvSpPr>
          <p:cNvPr id="13" name="Oval 12"/>
          <p:cNvSpPr/>
          <p:nvPr/>
        </p:nvSpPr>
        <p:spPr>
          <a:xfrm>
            <a:off x="640080" y="3209544"/>
            <a:ext cx="384048" cy="384048"/>
          </a:xfrm>
          <a:prstGeom prst="ellipse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07007" y="3163824"/>
            <a:ext cx="10149840" cy="8961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소속기관 로그인 화면으로 이동</a:t>
            </a:r>
          </a:p>
          <a:p>
            <a:pPr algn="l">
              <a:lnSpc>
                <a:spcPct val="112000"/>
              </a:lnSpc>
              <a:spcBef>
                <a:spcPts val="100"/>
              </a:spcBef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맑은 고딕"/>
                <a:ea typeface="맑은 고딕"/>
              </a:rPr>
              <a:t>주소창의 도메인이 서비스가 아니라 내 기관(IdP)임을 확인!</a:t>
            </a:r>
          </a:p>
        </p:txBody>
      </p:sp>
      <p:sp>
        <p:nvSpPr>
          <p:cNvPr id="15" name="Oval 14"/>
          <p:cNvSpPr/>
          <p:nvPr/>
        </p:nvSpPr>
        <p:spPr>
          <a:xfrm>
            <a:off x="640080" y="4105656"/>
            <a:ext cx="384048" cy="384048"/>
          </a:xfrm>
          <a:prstGeom prst="ellipse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07007" y="4059936"/>
            <a:ext cx="10149840" cy="8961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로그인 후 정보 제공 동의 화면 관찰</a:t>
            </a:r>
          </a:p>
          <a:p>
            <a:pPr algn="l">
              <a:lnSpc>
                <a:spcPct val="112000"/>
              </a:lnSpc>
              <a:spcBef>
                <a:spcPts val="100"/>
              </a:spcBef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맑은 고딕"/>
                <a:ea typeface="맑은 고딕"/>
              </a:rPr>
              <a:t>어떤 속성(이름·이메일·소속)이 전달되는지 읽어보기</a:t>
            </a:r>
          </a:p>
        </p:txBody>
      </p:sp>
      <p:sp>
        <p:nvSpPr>
          <p:cNvPr id="17" name="Oval 16"/>
          <p:cNvSpPr/>
          <p:nvPr/>
        </p:nvSpPr>
        <p:spPr>
          <a:xfrm>
            <a:off x="640080" y="5001768"/>
            <a:ext cx="384048" cy="384048"/>
          </a:xfrm>
          <a:prstGeom prst="ellipse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07007" y="4956048"/>
            <a:ext cx="10149840" cy="8961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서비스 접속 확인</a:t>
            </a:r>
          </a:p>
          <a:p>
            <a:pPr algn="l">
              <a:lnSpc>
                <a:spcPct val="112000"/>
              </a:lnSpc>
              <a:spcBef>
                <a:spcPts val="100"/>
              </a:spcBef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맑은 고딕"/>
                <a:ea typeface="맑은 고딕"/>
              </a:rPr>
              <a:t>로그인 완료 — 서비스에는 비밀번호를 입력한 적이 없다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" y="5897880"/>
            <a:ext cx="10881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1" i="0">
                <a:solidFill>
                  <a:srgbClr val="0A6E9C"/>
                </a:solidFill>
                <a:latin typeface="맑은 고딕"/>
                <a:ea typeface="맑은 고딕"/>
              </a:rPr>
              <a:t>미션:  비밀번호를 입력한 사이트의 주소는 어디였나요?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1교시 정리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초급과정 · 통합로그인의 이해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16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371600"/>
            <a:ext cx="10881360" cy="329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8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800" b="1" i="0">
                <a:solidFill>
                  <a:srgbClr val="16232E"/>
                </a:solidFill>
                <a:latin typeface="맑은 고딕"/>
                <a:ea typeface="맑은 고딕"/>
              </a:rPr>
              <a:t>인증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은 "누구인가", </a:t>
            </a:r>
            <a:r>
              <a:rPr sz="1800" b="1" i="0">
                <a:solidFill>
                  <a:srgbClr val="16232E"/>
                </a:solidFill>
                <a:latin typeface="맑은 고딕"/>
                <a:ea typeface="맑은 고딕"/>
              </a:rPr>
              <a:t>인가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는 "무엇을 할 수 있는가"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8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800" b="1" i="0">
                <a:solidFill>
                  <a:srgbClr val="16232E"/>
                </a:solidFill>
                <a:latin typeface="맑은 고딕"/>
                <a:ea typeface="맑은 고딕"/>
              </a:rPr>
              <a:t>SSO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는 한 번의 로그인으로 여러 서비스 — 연합 로그인은 이를 </a:t>
            </a:r>
            <a:r>
              <a:rPr sz="1800" b="1" i="0">
                <a:solidFill>
                  <a:srgbClr val="16232E"/>
                </a:solidFill>
                <a:latin typeface="맑은 고딕"/>
                <a:ea typeface="맑은 고딕"/>
              </a:rPr>
              <a:t>기관 간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으로 확장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8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연합의 핵심은 </a:t>
            </a:r>
            <a:r>
              <a:rPr sz="1800" b="1" i="0">
                <a:solidFill>
                  <a:srgbClr val="16232E"/>
                </a:solidFill>
                <a:latin typeface="맑은 고딕"/>
                <a:ea typeface="맑은 고딕"/>
              </a:rPr>
              <a:t>신뢰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 — 협정(메타데이터 교환)을 맺은 기관끼리만 동작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8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비밀번호는 </a:t>
            </a:r>
            <a:r>
              <a:rPr sz="1800" b="1" i="0">
                <a:solidFill>
                  <a:srgbClr val="16232E"/>
                </a:solidFill>
                <a:latin typeface="맑은 고딕"/>
                <a:ea typeface="맑은 고딕"/>
              </a:rPr>
              <a:t>소속기관 밖으로 나가지 않는다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 — 방금 실습에서 직접 확인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4846320"/>
            <a:ext cx="10881360" cy="1005840"/>
          </a:xfrm>
          <a:prstGeom prst="roundRect">
            <a:avLst>
              <a:gd name="adj" fmla="val 8000"/>
            </a:avLst>
          </a:prstGeom>
          <a:solidFill>
            <a:srgbClr val="E1F2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20040" tIns="182880"/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1700" b="1" i="0">
                <a:solidFill>
                  <a:srgbClr val="0A6E9C"/>
                </a:solidFill>
                <a:latin typeface="맑은 고딕"/>
                <a:ea typeface="맑은 고딕"/>
              </a:rPr>
              <a:t>☕ 휴식 10분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5A6B7A"/>
                </a:solidFill>
                <a:latin typeface="맑은 고딕"/>
                <a:ea typeface="맑은 고딕"/>
              </a:rPr>
              <a:t>다음 교시: 방금 본 로그인이 화면 뒤에서 어떻게 동작하는지 — SAML 메시지를 직접 열어봅니다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309360"/>
            <a:ext cx="12191695" cy="548640"/>
          </a:xfrm>
          <a:prstGeom prst="rect">
            <a:avLst/>
          </a:prstGeom>
          <a:solidFill>
            <a:srgbClr val="0A6E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737360"/>
            <a:ext cx="1033272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 i="0">
                <a:solidFill>
                  <a:srgbClr val="CBECFB"/>
                </a:solidFill>
                <a:latin typeface="맑은 고딕"/>
                <a:ea typeface="맑은 고딕"/>
              </a:rPr>
              <a:t>2교시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331720"/>
            <a:ext cx="103327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4000" b="1" i="0">
                <a:solidFill>
                  <a:srgbClr val="FFFFFF"/>
                </a:solidFill>
                <a:latin typeface="맑은 고딕"/>
                <a:ea typeface="맑은 고딕"/>
              </a:rPr>
              <a:t>SAML로 들여다보는 SSO 동작 원리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3429000"/>
            <a:ext cx="103327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700" b="0" i="0">
                <a:solidFill>
                  <a:srgbClr val="E3F4FD"/>
                </a:solidFill>
                <a:latin typeface="맑은 고딕"/>
                <a:ea typeface="맑은 고딕"/>
              </a:rPr>
              <a:t>방금 체험한 로그인이 표준 프로토콜 위에서 어떻게 굴러가는지 해부합니다.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4206240"/>
            <a:ext cx="1033272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500" b="1" i="0">
                <a:solidFill>
                  <a:srgbClr val="FFC93C"/>
                </a:solidFill>
                <a:latin typeface="맑은 고딕"/>
                <a:ea typeface="맑은 고딕"/>
              </a:rPr>
              <a:t>—  </a:t>
            </a:r>
            <a:r>
              <a:rPr sz="1500" b="0" i="0">
                <a:solidFill>
                  <a:srgbClr val="FFFFFF"/>
                </a:solidFill>
                <a:latin typeface="맑은 고딕"/>
                <a:ea typeface="맑은 고딕"/>
              </a:rPr>
              <a:t>SAML과 주요 용어 — IdP · SP · Assertion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500" b="1" i="0">
                <a:solidFill>
                  <a:srgbClr val="FFC93C"/>
                </a:solidFill>
                <a:latin typeface="맑은 고딕"/>
                <a:ea typeface="맑은 고딕"/>
              </a:rPr>
              <a:t>—  </a:t>
            </a:r>
            <a:r>
              <a:rPr sz="1500" b="0" i="0">
                <a:solidFill>
                  <a:srgbClr val="FFFFFF"/>
                </a:solidFill>
                <a:latin typeface="맑은 고딕"/>
                <a:ea typeface="맑은 고딕"/>
              </a:rPr>
              <a:t>통합인증 8단계 흐름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500" b="1" i="0">
                <a:solidFill>
                  <a:srgbClr val="FFC93C"/>
                </a:solidFill>
                <a:latin typeface="맑은 고딕"/>
                <a:ea typeface="맑은 고딕"/>
              </a:rPr>
              <a:t>—  </a:t>
            </a:r>
            <a:r>
              <a:rPr sz="1500" b="0" i="0">
                <a:solidFill>
                  <a:srgbClr val="FFFFFF"/>
                </a:solidFill>
                <a:latin typeface="맑은 고딕"/>
                <a:ea typeface="맑은 고딕"/>
              </a:rPr>
              <a:t>Metadata, 그리고 전자서명과 속성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500" b="1" i="0">
                <a:solidFill>
                  <a:srgbClr val="FFC93C"/>
                </a:solidFill>
                <a:latin typeface="맑은 고딕"/>
                <a:ea typeface="맑은 고딕"/>
              </a:rPr>
              <a:t>—  </a:t>
            </a:r>
            <a:r>
              <a:rPr sz="1500" b="0" i="0">
                <a:solidFill>
                  <a:srgbClr val="FFFFFF"/>
                </a:solidFill>
                <a:latin typeface="맑은 고딕"/>
                <a:ea typeface="맑은 고딕"/>
              </a:rPr>
              <a:t>실습 ② SAML 메시지 관찰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SAML이란?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초급과정 · 통합로그인의 이해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18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371600"/>
            <a:ext cx="1088136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S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ecurity 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A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ssertion 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M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arkup 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L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anguage — [샘앨]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웹 통합인증(SSO)을 위한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국제표준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 (표준화기구 OASIS, 2005년 SAML 2.0)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XML 기반 — 인증 정보를 XML 문서로 주고받음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어디에 쓰이나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전 세계 대학·연구기관 인증연합(KAFE, eduGAIN 등)의 표준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기업 업무시스템 SSO (Google Workspace, MS 365 등도 지원)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왜 표준이 중요한가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기관과 서비스가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서로 다른 회사 제품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을 써도 같은 언어(SAML)로 대화 가능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주요 용어 4가지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초급과정 · 통합로그인의 이해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19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1371600"/>
            <a:ext cx="10881360" cy="1078992"/>
          </a:xfrm>
          <a:prstGeom prst="roundRect">
            <a:avLst>
              <a:gd name="adj" fmla="val 8000"/>
            </a:avLst>
          </a:prstGeom>
          <a:solidFill>
            <a:srgbClr val="EDF4F9"/>
          </a:solidFill>
          <a:ln w="9525">
            <a:solidFill>
              <a:srgbClr val="C9DA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868680" y="1664208"/>
            <a:ext cx="1554480" cy="502920"/>
          </a:xfrm>
          <a:prstGeom prst="roundRect">
            <a:avLst>
              <a:gd name="adj" fmla="val 8000"/>
            </a:avLst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IdP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97480" y="1463040"/>
            <a:ext cx="868680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1500" b="1" i="0">
                <a:solidFill>
                  <a:srgbClr val="16232E"/>
                </a:solidFill>
                <a:latin typeface="맑은 고딕"/>
                <a:ea typeface="맑은 고딕"/>
              </a:rPr>
              <a:t>Identity Provider · 아이디제공자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5A6B7A"/>
                </a:solidFill>
                <a:latin typeface="맑은 고딕"/>
                <a:ea typeface="맑은 고딕"/>
              </a:rPr>
              <a:t>사용자를 실제로 인증하는 곳 — 우리 학교 전산소. 비밀번호는 여기서만 확인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2578608"/>
            <a:ext cx="10881360" cy="1078992"/>
          </a:xfrm>
          <a:prstGeom prst="roundRect">
            <a:avLst>
              <a:gd name="adj" fmla="val 8000"/>
            </a:avLst>
          </a:prstGeom>
          <a:solidFill>
            <a:srgbClr val="EDF4F9"/>
          </a:solidFill>
          <a:ln w="9525">
            <a:solidFill>
              <a:srgbClr val="C9DA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868680" y="2871216"/>
            <a:ext cx="1554480" cy="502920"/>
          </a:xfrm>
          <a:prstGeom prst="roundRect">
            <a:avLst>
              <a:gd name="adj" fmla="val 8000"/>
            </a:avLst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SP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697480" y="2670048"/>
            <a:ext cx="868680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1500" b="1" i="0">
                <a:solidFill>
                  <a:srgbClr val="16232E"/>
                </a:solidFill>
                <a:latin typeface="맑은 고딕"/>
                <a:ea typeface="맑은 고딕"/>
              </a:rPr>
              <a:t>Service Provider · 서비스제공자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5A6B7A"/>
                </a:solidFill>
                <a:latin typeface="맑은 고딕"/>
                <a:ea typeface="맑은 고딕"/>
              </a:rPr>
              <a:t>사용자가 이용하려는 서비스 — 학술DB, 도서관, 협업도구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3785616"/>
            <a:ext cx="10881360" cy="1078992"/>
          </a:xfrm>
          <a:prstGeom prst="roundRect">
            <a:avLst>
              <a:gd name="adj" fmla="val 8000"/>
            </a:avLst>
          </a:prstGeom>
          <a:solidFill>
            <a:srgbClr val="EDF4F9"/>
          </a:solidFill>
          <a:ln w="9525">
            <a:solidFill>
              <a:srgbClr val="C9DA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868680" y="4078224"/>
            <a:ext cx="1554480" cy="502920"/>
          </a:xfrm>
          <a:prstGeom prst="roundRect">
            <a:avLst>
              <a:gd name="adj" fmla="val 8000"/>
            </a:avLst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Assertion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97480" y="3877056"/>
            <a:ext cx="868680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1500" b="1" i="0">
                <a:solidFill>
                  <a:srgbClr val="16232E"/>
                </a:solidFill>
                <a:latin typeface="맑은 고딕"/>
                <a:ea typeface="맑은 고딕"/>
              </a:rPr>
              <a:t>인증 진술서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5A6B7A"/>
                </a:solidFill>
                <a:latin typeface="맑은 고딕"/>
                <a:ea typeface="맑은 고딕"/>
              </a:rPr>
              <a:t>"이 사용자는 방금 본인 확인을 마쳤음" — IdP가 서명해서 발급하는 XML 문서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40080" y="4992624"/>
            <a:ext cx="10881360" cy="1078992"/>
          </a:xfrm>
          <a:prstGeom prst="roundRect">
            <a:avLst>
              <a:gd name="adj" fmla="val 8000"/>
            </a:avLst>
          </a:prstGeom>
          <a:solidFill>
            <a:srgbClr val="EDF4F9"/>
          </a:solidFill>
          <a:ln w="9525">
            <a:solidFill>
              <a:srgbClr val="C9DA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868680" y="5285232"/>
            <a:ext cx="1554480" cy="502920"/>
          </a:xfrm>
          <a:prstGeom prst="roundRect">
            <a:avLst>
              <a:gd name="adj" fmla="val 8000"/>
            </a:avLst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Metadata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697480" y="5084064"/>
            <a:ext cx="868680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1500" b="1" i="0">
                <a:solidFill>
                  <a:srgbClr val="16232E"/>
                </a:solidFill>
                <a:latin typeface="맑은 고딕"/>
                <a:ea typeface="맑은 고딕"/>
              </a:rPr>
              <a:t>메타데이터 · 협정서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5A6B7A"/>
                </a:solidFill>
                <a:latin typeface="맑은 고딕"/>
                <a:ea typeface="맑은 고딕"/>
              </a:rPr>
              <a:t>서로를 신뢰하기 위해 미리 교환하는 정보 — 이름(entityID) · 인증서 · 접속 주소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강의 안내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초급과정 · 통합로그인의 이해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371600"/>
            <a:ext cx="1088136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대상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일반 대학생 — IT 전공이 아니어도 좋습니다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수준·선수 지식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초급 · 웹 브라우저 사용 경험이면 충분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진행 방식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50분 × 3교시 (휴식 10분 × 2회) · 매 교시 실습 포함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준비물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노트북(Chrome 브라우저) + 스마트폰(OTP 앱 설치용)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실습 자료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1" i="0">
                <a:solidFill>
                  <a:srgbClr val="0A6E9C"/>
                </a:solidFill>
                <a:latin typeface="맑은 고딕"/>
                <a:ea typeface="맑은 고딕"/>
              </a:rPr>
              <a:t>https://edu.kafe.or.kr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SAML은 어떻게 동작하나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초급과정 · 통합로그인의 이해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20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371600"/>
            <a:ext cx="1088136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1단계: 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메타데이터 교환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(사전 신뢰)  →  2단계: 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인증 메시지 교환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(로그인할 때마다)</a:t>
            </a:r>
          </a:p>
        </p:txBody>
      </p:sp>
      <p:pic>
        <p:nvPicPr>
          <p:cNvPr id="9" name="Picture 8" descr="saml-fl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171" y="2057400"/>
            <a:ext cx="8829177" cy="3794760"/>
          </a:xfrm>
          <a:prstGeom prst="rect">
            <a:avLst/>
          </a:prstGeom>
          <a:ln w="9525">
            <a:solidFill>
              <a:srgbClr val="C9DAE6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640080" y="6053328"/>
            <a:ext cx="10881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이미지 출처: Wikipedia, ECLIPSE Foundation (기존 강의자료 lec-2023-4q 재사용)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로그인 8단계 따라가기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초급과정 · 통합로그인의 이해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21</a:t>
            </a:r>
          </a:p>
        </p:txBody>
      </p:sp>
      <p:sp>
        <p:nvSpPr>
          <p:cNvPr id="8" name="Oval 7"/>
          <p:cNvSpPr/>
          <p:nvPr/>
        </p:nvSpPr>
        <p:spPr>
          <a:xfrm>
            <a:off x="685800" y="1417320"/>
            <a:ext cx="384048" cy="384048"/>
          </a:xfrm>
          <a:prstGeom prst="ellipse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 i="0">
                <a:solidFill>
                  <a:srgbClr val="FFFFFF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362456"/>
            <a:ext cx="466344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1550" b="1" i="0">
                <a:solidFill>
                  <a:srgbClr val="16232E"/>
                </a:solidFill>
                <a:latin typeface="맑은 고딕"/>
                <a:ea typeface="맑은 고딕"/>
              </a:rPr>
              <a:t>서비스(SP) 접속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5A6B7A"/>
                </a:solidFill>
                <a:latin typeface="맑은 고딕"/>
                <a:ea typeface="맑은 고딕"/>
              </a:rPr>
              <a:t>사용자가 자료를 보러 SP에 접근</a:t>
            </a:r>
          </a:p>
        </p:txBody>
      </p:sp>
      <p:sp>
        <p:nvSpPr>
          <p:cNvPr id="10" name="Oval 9"/>
          <p:cNvSpPr/>
          <p:nvPr/>
        </p:nvSpPr>
        <p:spPr>
          <a:xfrm>
            <a:off x="685800" y="2560320"/>
            <a:ext cx="384048" cy="384048"/>
          </a:xfrm>
          <a:prstGeom prst="ellipse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 i="0">
                <a:solidFill>
                  <a:srgbClr val="FFFFFF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34440" y="2505456"/>
            <a:ext cx="466344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1550" b="1" i="0">
                <a:solidFill>
                  <a:srgbClr val="16232E"/>
                </a:solidFill>
                <a:latin typeface="맑은 고딕"/>
                <a:ea typeface="맑은 고딕"/>
              </a:rPr>
              <a:t>인증요청 발급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5A6B7A"/>
                </a:solidFill>
                <a:latin typeface="맑은 고딕"/>
                <a:ea typeface="맑은 고딕"/>
              </a:rPr>
              <a:t>SP가 &lt;AuthnRequest&gt;를 만들어 브라우저를 IdP로 리다이렉트</a:t>
            </a:r>
          </a:p>
        </p:txBody>
      </p:sp>
      <p:sp>
        <p:nvSpPr>
          <p:cNvPr id="12" name="Oval 11"/>
          <p:cNvSpPr/>
          <p:nvPr/>
        </p:nvSpPr>
        <p:spPr>
          <a:xfrm>
            <a:off x="685800" y="3703320"/>
            <a:ext cx="384048" cy="384048"/>
          </a:xfrm>
          <a:prstGeom prst="ellipse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 i="0">
                <a:solidFill>
                  <a:srgbClr val="FFFFFF"/>
                </a:solidFill>
                <a:latin typeface="맑은 고딕"/>
                <a:ea typeface="맑은 고딕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3648456"/>
            <a:ext cx="466344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1550" b="1" i="0">
                <a:solidFill>
                  <a:srgbClr val="16232E"/>
                </a:solidFill>
                <a:latin typeface="맑은 고딕"/>
                <a:ea typeface="맑은 고딕"/>
              </a:rPr>
              <a:t>로그인 요구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5A6B7A"/>
                </a:solidFill>
                <a:latin typeface="맑은 고딕"/>
                <a:ea typeface="맑은 고딕"/>
              </a:rPr>
              <a:t>IdP가 사용자에게 신원 확인(Challenge) 요구</a:t>
            </a:r>
          </a:p>
        </p:txBody>
      </p:sp>
      <p:sp>
        <p:nvSpPr>
          <p:cNvPr id="14" name="Oval 13"/>
          <p:cNvSpPr/>
          <p:nvPr/>
        </p:nvSpPr>
        <p:spPr>
          <a:xfrm>
            <a:off x="685800" y="4846320"/>
            <a:ext cx="384048" cy="384048"/>
          </a:xfrm>
          <a:prstGeom prst="ellipse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 i="0">
                <a:solidFill>
                  <a:srgbClr val="FFFFFF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34440" y="4791456"/>
            <a:ext cx="466344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1550" b="1" i="0">
                <a:solidFill>
                  <a:srgbClr val="16232E"/>
                </a:solidFill>
                <a:latin typeface="맑은 고딕"/>
                <a:ea typeface="맑은 고딕"/>
              </a:rPr>
              <a:t>비밀번호 입력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5A6B7A"/>
                </a:solidFill>
                <a:latin typeface="맑은 고딕"/>
                <a:ea typeface="맑은 고딕"/>
              </a:rPr>
              <a:t>사용자가 IdP에서 로그인 — 비밀번호는 여기서만!</a:t>
            </a:r>
          </a:p>
        </p:txBody>
      </p:sp>
      <p:sp>
        <p:nvSpPr>
          <p:cNvPr id="16" name="Oval 15"/>
          <p:cNvSpPr/>
          <p:nvPr/>
        </p:nvSpPr>
        <p:spPr>
          <a:xfrm>
            <a:off x="6263640" y="1417320"/>
            <a:ext cx="384048" cy="384048"/>
          </a:xfrm>
          <a:prstGeom prst="ellipse">
            <a:avLst/>
          </a:prstGeom>
          <a:solidFill>
            <a:srgbClr val="0A6E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 i="0">
                <a:solidFill>
                  <a:srgbClr val="FFFFFF"/>
                </a:solidFill>
                <a:latin typeface="맑은 고딕"/>
                <a:ea typeface="맑은 고딕"/>
              </a:rPr>
              <a:t>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12280" y="1362456"/>
            <a:ext cx="47548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1550" b="1" i="0">
                <a:solidFill>
                  <a:srgbClr val="16232E"/>
                </a:solidFill>
                <a:latin typeface="맑은 고딕"/>
                <a:ea typeface="맑은 고딕"/>
              </a:rPr>
              <a:t>인증응답 발급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5A6B7A"/>
                </a:solidFill>
                <a:latin typeface="맑은 고딕"/>
                <a:ea typeface="맑은 고딕"/>
              </a:rPr>
              <a:t>IdP가 서명된 &lt;Response&gt;(Assertion 포함)를 발급</a:t>
            </a:r>
          </a:p>
        </p:txBody>
      </p:sp>
      <p:sp>
        <p:nvSpPr>
          <p:cNvPr id="18" name="Oval 17"/>
          <p:cNvSpPr/>
          <p:nvPr/>
        </p:nvSpPr>
        <p:spPr>
          <a:xfrm>
            <a:off x="6263640" y="2560320"/>
            <a:ext cx="384048" cy="384048"/>
          </a:xfrm>
          <a:prstGeom prst="ellipse">
            <a:avLst/>
          </a:prstGeom>
          <a:solidFill>
            <a:srgbClr val="0A6E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 i="0">
                <a:solidFill>
                  <a:srgbClr val="FFFFFF"/>
                </a:solidFill>
                <a:latin typeface="맑은 고딕"/>
                <a:ea typeface="맑은 고딕"/>
              </a:rPr>
              <a:t>6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12280" y="2505456"/>
            <a:ext cx="47548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1550" b="1" i="0">
                <a:solidFill>
                  <a:srgbClr val="16232E"/>
                </a:solidFill>
                <a:latin typeface="맑은 고딕"/>
                <a:ea typeface="맑은 고딕"/>
              </a:rPr>
              <a:t>브라우저가 전달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5A6B7A"/>
                </a:solidFill>
                <a:latin typeface="맑은 고딕"/>
                <a:ea typeface="맑은 고딕"/>
              </a:rPr>
              <a:t>브라우저가 &lt;Response&gt;를 SP에 POST로 전달</a:t>
            </a:r>
          </a:p>
        </p:txBody>
      </p:sp>
      <p:sp>
        <p:nvSpPr>
          <p:cNvPr id="20" name="Oval 19"/>
          <p:cNvSpPr/>
          <p:nvPr/>
        </p:nvSpPr>
        <p:spPr>
          <a:xfrm>
            <a:off x="6263640" y="3703320"/>
            <a:ext cx="384048" cy="384048"/>
          </a:xfrm>
          <a:prstGeom prst="ellipse">
            <a:avLst/>
          </a:prstGeom>
          <a:solidFill>
            <a:srgbClr val="0A6E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 i="0">
                <a:solidFill>
                  <a:srgbClr val="FFFFFF"/>
                </a:solidFill>
                <a:latin typeface="맑은 고딕"/>
                <a:ea typeface="맑은 고딕"/>
              </a:rPr>
              <a:t>7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12280" y="3648456"/>
            <a:ext cx="47548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1550" b="1" i="0">
                <a:solidFill>
                  <a:srgbClr val="16232E"/>
                </a:solidFill>
                <a:latin typeface="맑은 고딕"/>
                <a:ea typeface="맑은 고딕"/>
              </a:rPr>
              <a:t>검증·세션 생성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5A6B7A"/>
                </a:solidFill>
                <a:latin typeface="맑은 고딕"/>
                <a:ea typeface="맑은 고딕"/>
              </a:rPr>
              <a:t>SP가 서명을 검증하고 로그인 세션 생성</a:t>
            </a:r>
          </a:p>
        </p:txBody>
      </p:sp>
      <p:sp>
        <p:nvSpPr>
          <p:cNvPr id="22" name="Oval 21"/>
          <p:cNvSpPr/>
          <p:nvPr/>
        </p:nvSpPr>
        <p:spPr>
          <a:xfrm>
            <a:off x="6263640" y="4846320"/>
            <a:ext cx="384048" cy="384048"/>
          </a:xfrm>
          <a:prstGeom prst="ellipse">
            <a:avLst/>
          </a:prstGeom>
          <a:solidFill>
            <a:srgbClr val="0A6E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 i="0">
                <a:solidFill>
                  <a:srgbClr val="FFFFFF"/>
                </a:solidFill>
                <a:latin typeface="맑은 고딕"/>
                <a:ea typeface="맑은 고딕"/>
              </a:rPr>
              <a:t>8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812280" y="4791456"/>
            <a:ext cx="47548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1550" b="1" i="0">
                <a:solidFill>
                  <a:srgbClr val="16232E"/>
                </a:solidFill>
                <a:latin typeface="맑은 고딕"/>
                <a:ea typeface="맑은 고딕"/>
              </a:rPr>
              <a:t>서비스 제공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5A6B7A"/>
                </a:solidFill>
                <a:latin typeface="맑은 고딕"/>
                <a:ea typeface="맑은 고딕"/>
              </a:rPr>
              <a:t>사용자에게 자료 제공 — 완료!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브라우저가 중개자 — 정보 전달 방식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초급과정 · 통합로그인의 이해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22</a:t>
            </a:r>
          </a:p>
        </p:txBody>
      </p:sp>
      <p:pic>
        <p:nvPicPr>
          <p:cNvPr id="8" name="Picture 7" descr="saml-ms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424" y="1325880"/>
            <a:ext cx="9948672" cy="4663440"/>
          </a:xfrm>
          <a:prstGeom prst="rect">
            <a:avLst/>
          </a:prstGeom>
          <a:ln w="9525">
            <a:solidFill>
              <a:srgbClr val="C9DAE6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640080" y="6053328"/>
            <a:ext cx="10881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기존 강의자료 lec-2025-2q 재사용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Metadata — 신뢰를 미리 교환한다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초급과정 · 통합로그인의 이해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23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371600"/>
            <a:ext cx="603504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협정서에 담기는 것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entityID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 — 상대방의 정식 이름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인증서(공개키)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 — 서명을 확인할 도장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endpoint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 — 메시지를 보낼 주소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언제 교환하나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가입할 때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한 번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 (로그인 때마다 아님)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누가 배포하나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연합(KAFE)이 회원들의 메타데이터를 모아 배포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→ 기관끼리 일일이 협정하지 않아도 됨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949440" y="1463040"/>
            <a:ext cx="4572000" cy="4206240"/>
          </a:xfrm>
          <a:prstGeom prst="roundRect">
            <a:avLst>
              <a:gd name="adj" fmla="val 8000"/>
            </a:avLst>
          </a:prstGeom>
          <a:solidFill>
            <a:srgbClr val="E1F2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0" tIns="256032"/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600" b="1" i="0">
                <a:solidFill>
                  <a:srgbClr val="0A6E9C"/>
                </a:solidFill>
                <a:latin typeface="맑은 고딕"/>
                <a:ea typeface="맑은 고딕"/>
              </a:rPr>
              <a:t>비유: 국제 협정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800"/>
              </a:spcAft>
            </a:pPr>
            <a:r>
              <a:rPr sz="1400" b="0" i="0">
                <a:solidFill>
                  <a:srgbClr val="16232E"/>
                </a:solidFill>
                <a:latin typeface="맑은 고딕"/>
                <a:ea typeface="맑은 고딕"/>
              </a:rPr>
              <a:t>두 나라가 비자 면제 협정을 맺으면 이후 여행자는 자유롭게 오간다.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1" i="0">
                <a:solidFill>
                  <a:srgbClr val="16232E"/>
                </a:solidFill>
                <a:latin typeface="맑은 고딕"/>
                <a:ea typeface="맑은 고딕"/>
              </a:rPr>
              <a:t>협정서 = Metadata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1" i="0">
                <a:solidFill>
                  <a:srgbClr val="16232E"/>
                </a:solidFill>
                <a:latin typeface="맑은 고딕"/>
                <a:ea typeface="맑은 고딕"/>
              </a:rPr>
              <a:t>여행자 = 로그인하는 사용자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16232E"/>
                </a:solidFill>
                <a:latin typeface="맑은 고딕"/>
                <a:ea typeface="맑은 고딕"/>
              </a:rPr>
              <a:t>여권 도장 확인 = 서명 검증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SAML Request 들여다보기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초급과정 · 통합로그인의 이해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24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371600"/>
            <a:ext cx="108813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SP가 IdP에게 보내는 인증요청 — "이 사용자를 인증해 주세요"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2148840"/>
            <a:ext cx="10881360" cy="2377440"/>
          </a:xfrm>
          <a:prstGeom prst="roundRect">
            <a:avLst>
              <a:gd name="adj" fmla="val 8000"/>
            </a:avLst>
          </a:prstGeom>
          <a:solidFill>
            <a:srgbClr val="EDF4F9"/>
          </a:solidFill>
          <a:ln w="9525">
            <a:solidFill>
              <a:srgbClr val="C9DA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28600" rIns="182880" tIns="137160" bIns="109728"/>
          <a:lstStyle/>
          <a:p>
            <a:pPr algn="ctr">
              <a:lnSpc>
                <a:spcPct val="110000"/>
              </a:lnSpc>
              <a:spcAft>
                <a:spcPts val="100"/>
              </a:spcAft>
            </a:pPr>
            <a:r>
              <a:rPr sz="1300" b="1" i="0">
                <a:solidFill>
                  <a:srgbClr val="0A6E9C"/>
                </a:solidFill>
                <a:latin typeface="Consolas"/>
                <a:ea typeface="Consolas"/>
              </a:rPr>
              <a:t>&lt;samlp:AuthnRequest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300" b="0" i="0">
                <a:solidFill>
                  <a:srgbClr val="16232E"/>
                </a:solidFill>
                <a:latin typeface="Consolas"/>
                <a:ea typeface="Consolas"/>
              </a:rPr>
              <a:t>    ID="_a1b2c3d4"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300" b="0" i="0">
                <a:solidFill>
                  <a:srgbClr val="16232E"/>
                </a:solidFill>
                <a:latin typeface="Consolas"/>
                <a:ea typeface="Consolas"/>
              </a:rPr>
              <a:t>    IssueInstant="2026-08-19T05:30:00Z"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300" b="0" i="0">
                <a:solidFill>
                  <a:srgbClr val="16232E"/>
                </a:solidFill>
                <a:latin typeface="Consolas"/>
                <a:ea typeface="Consolas"/>
              </a:rPr>
              <a:t>    Destination="https://idp.univ.ac.kr/sso"  ← 받는 곳(IdP)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300" b="0" i="0">
                <a:solidFill>
                  <a:srgbClr val="16232E"/>
                </a:solidFill>
                <a:latin typeface="Consolas"/>
                <a:ea typeface="Consolas"/>
              </a:rPr>
              <a:t>    AssertionConsumerServiceURL="https://sp.service.org/acs"  ← 답장 받을 주소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300" b="0" i="0">
                <a:solidFill>
                  <a:srgbClr val="16232E"/>
                </a:solidFill>
                <a:latin typeface="Consolas"/>
                <a:ea typeface="Consolas"/>
              </a:rPr>
              <a:t>  &gt;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300" b="1" i="0">
                <a:solidFill>
                  <a:srgbClr val="0A6E9C"/>
                </a:solidFill>
                <a:latin typeface="Consolas"/>
                <a:ea typeface="Consolas"/>
              </a:rPr>
              <a:t>  &lt;saml:Issuer&gt;https://sp.service.org&lt;/saml:Issuer&gt;  ← 보낸 곳(SP)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300" b="1" i="0">
                <a:solidFill>
                  <a:srgbClr val="0A6E9C"/>
                </a:solidFill>
                <a:latin typeface="Consolas"/>
                <a:ea typeface="Consolas"/>
              </a:rPr>
              <a:t>&lt;/samlp:AuthnRequest&gt;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4846320"/>
            <a:ext cx="10881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실습 ②에서 여러분이 직접 찾을 메시지 — 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Issuer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(누가 보냈나)만 읽을 수 있으면 충분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SAML Response와 Assertion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초급과정 · 통합로그인의 이해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25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371600"/>
            <a:ext cx="108813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IdP의 답장 — 서명된 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Assertion(인증 진술서)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이 들어 있다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2148840"/>
            <a:ext cx="10881360" cy="2743200"/>
          </a:xfrm>
          <a:prstGeom prst="roundRect">
            <a:avLst>
              <a:gd name="adj" fmla="val 8000"/>
            </a:avLst>
          </a:prstGeom>
          <a:solidFill>
            <a:srgbClr val="EDF4F9"/>
          </a:solidFill>
          <a:ln w="9525">
            <a:solidFill>
              <a:srgbClr val="C9DA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28600" rIns="182880" tIns="137160" bIns="109728"/>
          <a:lstStyle/>
          <a:p>
            <a:pPr algn="ctr">
              <a:lnSpc>
                <a:spcPct val="110000"/>
              </a:lnSpc>
              <a:spcAft>
                <a:spcPts val="100"/>
              </a:spcAft>
            </a:pPr>
            <a:r>
              <a:rPr sz="1300" b="1" i="0">
                <a:solidFill>
                  <a:srgbClr val="0A6E9C"/>
                </a:solidFill>
                <a:latin typeface="Consolas"/>
                <a:ea typeface="Consolas"/>
              </a:rPr>
              <a:t>&lt;samlp:Response ...&gt;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300" b="1" i="0">
                <a:solidFill>
                  <a:srgbClr val="0A6E9C"/>
                </a:solidFill>
                <a:latin typeface="Consolas"/>
                <a:ea typeface="Consolas"/>
              </a:rPr>
              <a:t>  &lt;saml:Assertion&gt;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300" b="0" i="0">
                <a:solidFill>
                  <a:srgbClr val="16232E"/>
                </a:solidFill>
                <a:latin typeface="Consolas"/>
                <a:ea typeface="Consolas"/>
              </a:rPr>
              <a:t>    &lt;ds:Signature&gt; ... &lt;/ds:Signature&gt;        ← IdP의 전자서명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300" b="0" i="0">
                <a:solidFill>
                  <a:srgbClr val="16232E"/>
                </a:solidFill>
                <a:latin typeface="Consolas"/>
                <a:ea typeface="Consolas"/>
              </a:rPr>
              <a:t>    &lt;saml:AuthnStatement ... /&gt;                ← "방금 인증했음"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300" b="0" i="0">
                <a:solidFill>
                  <a:srgbClr val="16232E"/>
                </a:solidFill>
                <a:latin typeface="Consolas"/>
                <a:ea typeface="Consolas"/>
              </a:rPr>
              <a:t>    &lt;saml:AttributeStatement&gt;                  ← 사용자 속성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300" b="0" i="0">
                <a:solidFill>
                  <a:srgbClr val="16232E"/>
                </a:solidFill>
                <a:latin typeface="Consolas"/>
                <a:ea typeface="Consolas"/>
              </a:rPr>
              <a:t>      이름 · 이메일 · 소속 등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300" b="0" i="0">
                <a:solidFill>
                  <a:srgbClr val="16232E"/>
                </a:solidFill>
                <a:latin typeface="Consolas"/>
                <a:ea typeface="Consolas"/>
              </a:rPr>
              <a:t>    &lt;/saml:AttributeStatement&gt;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300" b="1" i="0">
                <a:solidFill>
                  <a:srgbClr val="0A6E9C"/>
                </a:solidFill>
                <a:latin typeface="Consolas"/>
                <a:ea typeface="Consolas"/>
              </a:rPr>
              <a:t>  &lt;/saml:Assertion&gt;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300" b="1" i="0">
                <a:solidFill>
                  <a:srgbClr val="0A6E9C"/>
                </a:solidFill>
                <a:latin typeface="Consolas"/>
                <a:ea typeface="Consolas"/>
              </a:rPr>
              <a:t>&lt;/samlp:Response&gt;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5212080"/>
            <a:ext cx="108813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이 안에 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비밀번호는 없다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 — 인증 사실과 동의한 속성만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전자서명은 왜 붙을까?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초급과정 · 통합로그인의 이해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371600"/>
            <a:ext cx="1088136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문제: Response는 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브라우저를 거쳐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 전달된다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중간에 내용을 바꿔치기하면? — "나는 총장이다"라고 조작한다면?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해결: IdP가 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개인키로 서명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해서 보낸다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SP는 메타데이터에 있는 IdP의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공개키(인증서)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로 서명을 검증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한 글자라도 바뀌면 검증 실패 → SP가 거부</a:t>
            </a:r>
          </a:p>
          <a:p>
            <a:pPr algn="l">
              <a:lnSpc>
                <a:spcPct val="115000"/>
              </a:lnSpc>
              <a:spcBef>
                <a:spcPts val="16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정리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1" i="0">
                <a:solidFill>
                  <a:srgbClr val="0A6E9C"/>
                </a:solidFill>
                <a:latin typeface="맑은 고딕"/>
                <a:ea typeface="맑은 고딕"/>
              </a:rPr>
              <a:t>서명 = </a:t>
            </a:r>
            <a:r>
              <a:rPr sz="1500" b="1" i="0">
                <a:solidFill>
                  <a:srgbClr val="0A6E9C"/>
                </a:solidFill>
                <a:latin typeface="맑은 고딕"/>
                <a:ea typeface="맑은 고딕"/>
              </a:rPr>
              <a:t>위변조 방지 도장</a:t>
            </a:r>
            <a:r>
              <a:rPr sz="1500" b="1" i="0">
                <a:solidFill>
                  <a:srgbClr val="0A6E9C"/>
                </a:solidFill>
                <a:latin typeface="맑은 고딕"/>
                <a:ea typeface="맑은 고딕"/>
              </a:rPr>
              <a:t> · 메타데이터 = 도장을 확인할 </a:t>
            </a:r>
            <a:r>
              <a:rPr sz="1500" b="1" i="0">
                <a:solidFill>
                  <a:srgbClr val="0A6E9C"/>
                </a:solidFill>
                <a:latin typeface="맑은 고딕"/>
                <a:ea typeface="맑은 고딕"/>
              </a:rPr>
              <a:t>인감증명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속성(Attribute) — 나에 대한 정보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초급과정 · 통합로그인의 이해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27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371600"/>
            <a:ext cx="1088136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Assertion에 담겨 SP로 전달되는 사용자 정보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이름(displayName) · 이메일(mail) · 소속기관(o) · 신분(faculty/student/staff)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국제 표준 속성 체계: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eduPerson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 — 전 세계 연합이 같은 이름을 사용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예: eduPersonPrincipalName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연합 안에서 나를 식별하는 ID — 예) hong@univ.ac.kr 형태</a:t>
            </a:r>
          </a:p>
          <a:p>
            <a:pPr algn="l">
              <a:lnSpc>
                <a:spcPct val="115000"/>
              </a:lnSpc>
              <a:spcBef>
                <a:spcPts val="14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최소 제공의 원칙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서비스에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필요한 속성만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, 사용자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동의 하에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 전달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실습 ①에서 본 '정보 제공 동의 화면'이 바로 이 절차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속성은 어떻게 쓰이나 — 인가(Authorization)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초급과정 · 통합로그인의 이해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28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371600"/>
            <a:ext cx="1088136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속성 기반 접근제어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"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대학 구성원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이면 열람 허용" — 신분(affiliation) 속성으로 판단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"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재학생만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 소프트웨어 라이선스 제공" — student 속성 확인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라이선스 확인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출판사는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소속기관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 속성만 보고 구독 여부 판단 — 개인 신원 불필요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개인화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이름·이메일로 맞춤 화면, 알림 발송</a:t>
            </a:r>
          </a:p>
          <a:p>
            <a:pPr algn="l">
              <a:lnSpc>
                <a:spcPct val="115000"/>
              </a:lnSpc>
              <a:spcBef>
                <a:spcPts val="14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1교시 복습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1" i="0">
                <a:solidFill>
                  <a:srgbClr val="0A6E9C"/>
                </a:solidFill>
                <a:latin typeface="맑은 고딕"/>
                <a:ea typeface="맑은 고딕"/>
              </a:rPr>
              <a:t>인증(누구인가)은 IdP가, 인가(무엇을 할 수 있나)는 </a:t>
            </a:r>
            <a:r>
              <a:rPr sz="1500" b="1" i="0">
                <a:solidFill>
                  <a:srgbClr val="0A6E9C"/>
                </a:solidFill>
                <a:latin typeface="맑은 고딕"/>
                <a:ea typeface="맑은 고딕"/>
              </a:rPr>
              <a:t>속성을 받은 SP</a:t>
            </a:r>
            <a:r>
              <a:rPr sz="1500" b="1" i="0">
                <a:solidFill>
                  <a:srgbClr val="0A6E9C"/>
                </a:solidFill>
                <a:latin typeface="맑은 고딕"/>
                <a:ea typeface="맑은 고딕"/>
              </a:rPr>
              <a:t>가 수행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실습 ② SAML 메시지 관찰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1140135" y="429768"/>
            <a:ext cx="548640" cy="411480"/>
          </a:xfrm>
          <a:prstGeom prst="roundRect">
            <a:avLst>
              <a:gd name="adj" fmla="val 8000"/>
            </a:avLst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tIns="25400" bIns="25400"/>
          <a:lstStyle/>
          <a:p>
            <a:pPr algn="ctr"/>
            <a:r>
              <a:rPr sz="1400" b="1" i="0">
                <a:solidFill>
                  <a:srgbClr val="FFFFFF"/>
                </a:solidFill>
                <a:latin typeface="맑은 고딕"/>
                <a:ea typeface="맑은 고딕"/>
              </a:rPr>
              <a:t>실습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초급과정 · 통합로그인의 이해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29</a:t>
            </a:r>
          </a:p>
        </p:txBody>
      </p:sp>
      <p:sp>
        <p:nvSpPr>
          <p:cNvPr id="9" name="Oval 8"/>
          <p:cNvSpPr/>
          <p:nvPr/>
        </p:nvSpPr>
        <p:spPr>
          <a:xfrm>
            <a:off x="640080" y="1417320"/>
            <a:ext cx="384048" cy="384048"/>
          </a:xfrm>
          <a:prstGeom prst="ellipse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07007" y="1371600"/>
            <a:ext cx="101498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개발자도구 열기</a:t>
            </a:r>
          </a:p>
          <a:p>
            <a:pPr algn="l">
              <a:lnSpc>
                <a:spcPct val="112000"/>
              </a:lnSpc>
              <a:spcBef>
                <a:spcPts val="100"/>
              </a:spcBef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맑은 고딕"/>
                <a:ea typeface="맑은 고딕"/>
              </a:rPr>
              <a:t>Chrome에서 F12 → SAML 탭 선택 (시크릿 창 X)</a:t>
            </a:r>
          </a:p>
        </p:txBody>
      </p:sp>
      <p:sp>
        <p:nvSpPr>
          <p:cNvPr id="11" name="Oval 10"/>
          <p:cNvSpPr/>
          <p:nvPr/>
        </p:nvSpPr>
        <p:spPr>
          <a:xfrm>
            <a:off x="640080" y="2423160"/>
            <a:ext cx="384048" cy="384048"/>
          </a:xfrm>
          <a:prstGeom prst="ellipse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07007" y="2377440"/>
            <a:ext cx="101498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로그아웃 후 다시 로그인</a:t>
            </a:r>
          </a:p>
          <a:p>
            <a:pPr algn="l">
              <a:lnSpc>
                <a:spcPct val="112000"/>
              </a:lnSpc>
              <a:spcBef>
                <a:spcPts val="100"/>
              </a:spcBef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맑은 고딕"/>
                <a:ea typeface="맑은 고딕"/>
              </a:rPr>
              <a:t>실습 ①의 서비스에서 로그아웃 → 다시 연합 로그인 진행</a:t>
            </a:r>
          </a:p>
        </p:txBody>
      </p:sp>
      <p:sp>
        <p:nvSpPr>
          <p:cNvPr id="13" name="Oval 12"/>
          <p:cNvSpPr/>
          <p:nvPr/>
        </p:nvSpPr>
        <p:spPr>
          <a:xfrm>
            <a:off x="640080" y="3429000"/>
            <a:ext cx="384048" cy="384048"/>
          </a:xfrm>
          <a:prstGeom prst="ellipse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07007" y="3383280"/>
            <a:ext cx="101498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메시지 캡처 확인</a:t>
            </a:r>
          </a:p>
          <a:p>
            <a:pPr algn="l">
              <a:lnSpc>
                <a:spcPct val="112000"/>
              </a:lnSpc>
              <a:spcBef>
                <a:spcPts val="100"/>
              </a:spcBef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맑은 고딕"/>
                <a:ea typeface="맑은 고딕"/>
              </a:rPr>
              <a:t>SAML 탭에 AuthnRequest와 Response가 잡히는지 확인</a:t>
            </a:r>
          </a:p>
        </p:txBody>
      </p:sp>
      <p:sp>
        <p:nvSpPr>
          <p:cNvPr id="15" name="Oval 14"/>
          <p:cNvSpPr/>
          <p:nvPr/>
        </p:nvSpPr>
        <p:spPr>
          <a:xfrm>
            <a:off x="640080" y="4434840"/>
            <a:ext cx="384048" cy="384048"/>
          </a:xfrm>
          <a:prstGeom prst="ellipse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07007" y="4389120"/>
            <a:ext cx="101498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XML 열어보기</a:t>
            </a:r>
          </a:p>
          <a:p>
            <a:pPr algn="l">
              <a:lnSpc>
                <a:spcPct val="112000"/>
              </a:lnSpc>
              <a:spcBef>
                <a:spcPts val="100"/>
              </a:spcBef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맑은 고딕"/>
                <a:ea typeface="맑은 고딕"/>
              </a:rPr>
              <a:t>각 메시지를 클릭해 원문 XML 살펴보기 — 다음 장의 미션 수행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오늘의 일정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초급과정 · 통합로그인의 이해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3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1463040"/>
            <a:ext cx="10881360" cy="1417320"/>
          </a:xfrm>
          <a:prstGeom prst="roundRect">
            <a:avLst>
              <a:gd name="adj" fmla="val 8000"/>
            </a:avLst>
          </a:prstGeom>
          <a:solidFill>
            <a:srgbClr val="EDF4F9"/>
          </a:solidFill>
          <a:ln w="9525">
            <a:solidFill>
              <a:srgbClr val="C9DA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868680" y="1920240"/>
            <a:ext cx="1051560" cy="457200"/>
          </a:xfrm>
          <a:prstGeom prst="roundRect">
            <a:avLst>
              <a:gd name="adj" fmla="val 8000"/>
            </a:avLst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1교시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94560" y="1609344"/>
            <a:ext cx="676656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1800" b="1" i="0">
                <a:solidFill>
                  <a:srgbClr val="16232E"/>
                </a:solidFill>
                <a:latin typeface="맑은 고딕"/>
                <a:ea typeface="맑은 고딕"/>
              </a:rPr>
              <a:t>왜 통합로그인인가?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5A6B7A"/>
                </a:solidFill>
                <a:latin typeface="맑은 고딕"/>
                <a:ea typeface="맑은 고딕"/>
              </a:rPr>
              <a:t>인증 vs 인가 · SSO · 연합 로그인 · KAFE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052560" y="1920240"/>
            <a:ext cx="23774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0A6E9C"/>
                </a:solidFill>
                <a:latin typeface="맑은 고딕"/>
                <a:ea typeface="맑은 고딕"/>
              </a:rPr>
              <a:t>🧪 실습① 연합 로그인 체험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3090672"/>
            <a:ext cx="10881360" cy="1417320"/>
          </a:xfrm>
          <a:prstGeom prst="roundRect">
            <a:avLst>
              <a:gd name="adj" fmla="val 8000"/>
            </a:avLst>
          </a:prstGeom>
          <a:solidFill>
            <a:srgbClr val="EDF4F9"/>
          </a:solidFill>
          <a:ln w="9525">
            <a:solidFill>
              <a:srgbClr val="C9DA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868680" y="3547872"/>
            <a:ext cx="1051560" cy="457200"/>
          </a:xfrm>
          <a:prstGeom prst="roundRect">
            <a:avLst>
              <a:gd name="adj" fmla="val 8000"/>
            </a:avLst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2교시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94560" y="3236976"/>
            <a:ext cx="676656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1800" b="1" i="0">
                <a:solidFill>
                  <a:srgbClr val="16232E"/>
                </a:solidFill>
                <a:latin typeface="맑은 고딕"/>
                <a:ea typeface="맑은 고딕"/>
              </a:rPr>
              <a:t>SAML로 들여다보는 SSO 동작 원리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5A6B7A"/>
                </a:solidFill>
                <a:latin typeface="맑은 고딕"/>
                <a:ea typeface="맑은 고딕"/>
              </a:rPr>
              <a:t>IdP/SP · 8단계 흐름 · Metadata · 속성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052560" y="3547872"/>
            <a:ext cx="23774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0A6E9C"/>
                </a:solidFill>
                <a:latin typeface="맑은 고딕"/>
                <a:ea typeface="맑은 고딕"/>
              </a:rPr>
              <a:t>🧪 실습② SAML 메시지 관찰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0080" y="4718304"/>
            <a:ext cx="10881360" cy="1417320"/>
          </a:xfrm>
          <a:prstGeom prst="roundRect">
            <a:avLst>
              <a:gd name="adj" fmla="val 8000"/>
            </a:avLst>
          </a:prstGeom>
          <a:solidFill>
            <a:srgbClr val="EDF4F9"/>
          </a:solidFill>
          <a:ln w="9525">
            <a:solidFill>
              <a:srgbClr val="C9DA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868680" y="5175504"/>
            <a:ext cx="1051560" cy="457200"/>
          </a:xfrm>
          <a:prstGeom prst="roundRect">
            <a:avLst>
              <a:gd name="adj" fmla="val 8000"/>
            </a:avLst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3교시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94560" y="4864608"/>
            <a:ext cx="676656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1800" b="1" i="0">
                <a:solidFill>
                  <a:srgbClr val="16232E"/>
                </a:solidFill>
                <a:latin typeface="맑은 고딕"/>
                <a:ea typeface="맑은 고딕"/>
              </a:rPr>
              <a:t>비밀번호를 넘어: 다요소인증(MFA)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5A6B7A"/>
                </a:solidFill>
                <a:latin typeface="맑은 고딕"/>
                <a:ea typeface="맑은 고딕"/>
              </a:rPr>
              <a:t>비밀번호의 한계 · MFA · TOTP 원리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052560" y="5175504"/>
            <a:ext cx="23774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0A6E9C"/>
                </a:solidFill>
                <a:latin typeface="맑은 고딕"/>
                <a:ea typeface="맑은 고딕"/>
              </a:rPr>
              <a:t>🧪 실습③ OTP 등록과 MFA 로그인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실습 ② 미션 체크리스트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1140135" y="429768"/>
            <a:ext cx="548640" cy="411480"/>
          </a:xfrm>
          <a:prstGeom prst="roundRect">
            <a:avLst>
              <a:gd name="adj" fmla="val 8000"/>
            </a:avLst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tIns="25400" bIns="25400"/>
          <a:lstStyle/>
          <a:p>
            <a:pPr algn="ctr"/>
            <a:r>
              <a:rPr sz="1400" b="1" i="0">
                <a:solidFill>
                  <a:srgbClr val="FFFFFF"/>
                </a:solidFill>
                <a:latin typeface="맑은 고딕"/>
                <a:ea typeface="맑은 고딕"/>
              </a:rPr>
              <a:t>실습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초급과정 · 통합로그인의 이해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30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1463040"/>
            <a:ext cx="10881360" cy="1005840"/>
          </a:xfrm>
          <a:prstGeom prst="roundRect">
            <a:avLst>
              <a:gd name="adj" fmla="val 8000"/>
            </a:avLst>
          </a:prstGeom>
          <a:solidFill>
            <a:srgbClr val="EDF4F9"/>
          </a:solidFill>
          <a:ln w="9525">
            <a:solidFill>
              <a:srgbClr val="C9DA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1572768"/>
            <a:ext cx="1033272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1600" b="1" i="0">
                <a:solidFill>
                  <a:srgbClr val="16232E"/>
                </a:solidFill>
                <a:latin typeface="맑은 고딕"/>
                <a:ea typeface="맑은 고딕"/>
              </a:rPr>
              <a:t>☐  미션 1. AuthnRequest에서 Issuer 찾기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5A6B7A"/>
                </a:solidFill>
                <a:latin typeface="맑은 고딕"/>
                <a:ea typeface="맑은 고딕"/>
              </a:rPr>
              <a:t>      누가 보낸 요청인가요? (SP일까 IdP일까)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2606040"/>
            <a:ext cx="10881360" cy="1005840"/>
          </a:xfrm>
          <a:prstGeom prst="roundRect">
            <a:avLst>
              <a:gd name="adj" fmla="val 8000"/>
            </a:avLst>
          </a:prstGeom>
          <a:solidFill>
            <a:srgbClr val="EDF4F9"/>
          </a:solidFill>
          <a:ln w="9525">
            <a:solidFill>
              <a:srgbClr val="C9DA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14400" y="2715768"/>
            <a:ext cx="1033272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1600" b="1" i="0">
                <a:solidFill>
                  <a:srgbClr val="16232E"/>
                </a:solidFill>
                <a:latin typeface="맑은 고딕"/>
                <a:ea typeface="맑은 고딕"/>
              </a:rPr>
              <a:t>☐  미션 2. Response에서 서명(Signature) 찾기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5A6B7A"/>
                </a:solidFill>
                <a:latin typeface="맑은 고딕"/>
                <a:ea typeface="맑은 고딕"/>
              </a:rPr>
              <a:t>      &lt;ds:Signature&gt; 태그가 어디에 있나요?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" y="3749039"/>
            <a:ext cx="10881360" cy="1005840"/>
          </a:xfrm>
          <a:prstGeom prst="roundRect">
            <a:avLst>
              <a:gd name="adj" fmla="val 8000"/>
            </a:avLst>
          </a:prstGeom>
          <a:solidFill>
            <a:srgbClr val="EDF4F9"/>
          </a:solidFill>
          <a:ln w="9525">
            <a:solidFill>
              <a:srgbClr val="C9DA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0" y="3858768"/>
            <a:ext cx="1033272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1600" b="1" i="0">
                <a:solidFill>
                  <a:srgbClr val="16232E"/>
                </a:solidFill>
                <a:latin typeface="맑은 고딕"/>
                <a:ea typeface="맑은 고딕"/>
              </a:rPr>
              <a:t>☐  미션 3. 내 속성 3개 찾기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5A6B7A"/>
                </a:solidFill>
                <a:latin typeface="맑은 고딕"/>
                <a:ea typeface="맑은 고딕"/>
              </a:rPr>
              <a:t>      AttributeStatement 안에서 이름·이메일·소속을 찾아보세요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4892040"/>
            <a:ext cx="10881360" cy="1005840"/>
          </a:xfrm>
          <a:prstGeom prst="roundRect">
            <a:avLst>
              <a:gd name="adj" fmla="val 8000"/>
            </a:avLst>
          </a:prstGeom>
          <a:solidFill>
            <a:srgbClr val="EDF4F9"/>
          </a:solidFill>
          <a:ln w="9525">
            <a:solidFill>
              <a:srgbClr val="C9DA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14400" y="5001768"/>
            <a:ext cx="1033272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1600" b="1" i="0">
                <a:solidFill>
                  <a:srgbClr val="16232E"/>
                </a:solidFill>
                <a:latin typeface="맑은 고딕"/>
                <a:ea typeface="맑은 고딕"/>
              </a:rPr>
              <a:t>☐  미션 4. 비밀번호 찾아보기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5A6B7A"/>
                </a:solidFill>
                <a:latin typeface="맑은 고딕"/>
                <a:ea typeface="맑은 고딕"/>
              </a:rPr>
              <a:t>      Response 어디에도 비밀번호가 있나요? — 없다면 왜 없을까요?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2교시 정리 — 빈칸을 채워 보세요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초급과정 · 통합로그인의 이해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31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371600"/>
            <a:ext cx="1088136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8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사용자를 실제로 인증하는 곳은 (＿＿＿), 서비스를 제공하는 곳은 (＿＿＿)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8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IdP가 발급하는 '인증 진술서'의 이름은 (＿＿＿＿＿＿)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8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신뢰를 위해 사전에 교환하는 정보는 (＿＿＿＿＿＿)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8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Response가 위조되지 않았음은 (＿＿＿＿)으로 확인한다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8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Response 안에 비밀번호는 (있다 / 없다)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4983480"/>
            <a:ext cx="10881360" cy="914400"/>
          </a:xfrm>
          <a:prstGeom prst="roundRect">
            <a:avLst>
              <a:gd name="adj" fmla="val 8000"/>
            </a:avLst>
          </a:prstGeom>
          <a:solidFill>
            <a:srgbClr val="E1F2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20040" tIns="164592"/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0A6E9C"/>
                </a:solidFill>
                <a:latin typeface="맑은 고딕"/>
                <a:ea typeface="맑은 고딕"/>
              </a:rPr>
              <a:t>☕ 휴식 10분  —  다음 교시: 비밀번호 그 자체의 한계, 그리고 MFA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309360"/>
            <a:ext cx="12191695" cy="548640"/>
          </a:xfrm>
          <a:prstGeom prst="rect">
            <a:avLst/>
          </a:prstGeom>
          <a:solidFill>
            <a:srgbClr val="0A6E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737360"/>
            <a:ext cx="1033272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 i="0">
                <a:solidFill>
                  <a:srgbClr val="CBECFB"/>
                </a:solidFill>
                <a:latin typeface="맑은 고딕"/>
                <a:ea typeface="맑은 고딕"/>
              </a:rPr>
              <a:t>3교시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331720"/>
            <a:ext cx="103327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4000" b="1" i="0">
                <a:solidFill>
                  <a:srgbClr val="FFFFFF"/>
                </a:solidFill>
                <a:latin typeface="맑은 고딕"/>
                <a:ea typeface="맑은 고딕"/>
              </a:rPr>
              <a:t>비밀번호를 넘어: 다요소인증(MFA)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3429000"/>
            <a:ext cx="103327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700" b="0" i="0">
                <a:solidFill>
                  <a:srgbClr val="E3F4FD"/>
                </a:solidFill>
                <a:latin typeface="맑은 고딕"/>
                <a:ea typeface="맑은 고딕"/>
              </a:rPr>
              <a:t>비밀번호 하나로는 부족한 이유, 그리고 두 번째 자물쇠를 직접 달아봅니다.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4206240"/>
            <a:ext cx="1033272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500" b="1" i="0">
                <a:solidFill>
                  <a:srgbClr val="FFC93C"/>
                </a:solidFill>
                <a:latin typeface="맑은 고딕"/>
                <a:ea typeface="맑은 고딕"/>
              </a:rPr>
              <a:t>—  </a:t>
            </a:r>
            <a:r>
              <a:rPr sz="1500" b="0" i="0">
                <a:solidFill>
                  <a:srgbClr val="FFFFFF"/>
                </a:solidFill>
                <a:latin typeface="맑은 고딕"/>
                <a:ea typeface="맑은 고딕"/>
              </a:rPr>
              <a:t>비밀번호의 한계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500" b="1" i="0">
                <a:solidFill>
                  <a:srgbClr val="FFC93C"/>
                </a:solidFill>
                <a:latin typeface="맑은 고딕"/>
                <a:ea typeface="맑은 고딕"/>
              </a:rPr>
              <a:t>—  </a:t>
            </a:r>
            <a:r>
              <a:rPr sz="1500" b="0" i="0">
                <a:solidFill>
                  <a:srgbClr val="FFFFFF"/>
                </a:solidFill>
                <a:latin typeface="맑은 고딕"/>
                <a:ea typeface="맑은 고딕"/>
              </a:rPr>
              <a:t>MFA의 3요소와 유형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500" b="1" i="0">
                <a:solidFill>
                  <a:srgbClr val="FFC93C"/>
                </a:solidFill>
                <a:latin typeface="맑은 고딕"/>
                <a:ea typeface="맑은 고딕"/>
              </a:rPr>
              <a:t>—  </a:t>
            </a:r>
            <a:r>
              <a:rPr sz="1500" b="0" i="0">
                <a:solidFill>
                  <a:srgbClr val="FFFFFF"/>
                </a:solidFill>
                <a:latin typeface="맑은 고딕"/>
                <a:ea typeface="맑은 고딕"/>
              </a:rPr>
              <a:t>TOTP(OTP 앱)의 동작 원리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500" b="1" i="0">
                <a:solidFill>
                  <a:srgbClr val="FFC93C"/>
                </a:solidFill>
                <a:latin typeface="맑은 고딕"/>
                <a:ea typeface="맑은 고딕"/>
              </a:rPr>
              <a:t>—  </a:t>
            </a:r>
            <a:r>
              <a:rPr sz="1500" b="0" i="0">
                <a:solidFill>
                  <a:srgbClr val="FFFFFF"/>
                </a:solidFill>
                <a:latin typeface="맑은 고딕"/>
                <a:ea typeface="맑은 고딕"/>
              </a:rPr>
              <a:t>실습 ③ OTP 등록과 MFA 로그인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비밀번호만으로 충분할까?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초급과정 · 통합로그인의 이해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33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371600"/>
            <a:ext cx="1088136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피싱(Phishing)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가짜 로그인 페이지에 속아 직접 입력 — 아무리 복잡한 비밀번호도 무력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대규모 유출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서비스 해킹으로 수억 건 단위 계정 정보 유출 사례가 반복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재사용 공격(크리덴셜 스터핑)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유출된 목록으로 다른 사이트 자동 대입 — 1교시에서 본 그 문제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추측·무차별 대입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생일·이름 조합, 흔한 비밀번호 사전 공격</a:t>
            </a:r>
          </a:p>
          <a:p>
            <a:pPr algn="l">
              <a:lnSpc>
                <a:spcPct val="115000"/>
              </a:lnSpc>
              <a:spcBef>
                <a:spcPts val="16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1" i="0">
                <a:solidFill>
                  <a:srgbClr val="0A6E9C"/>
                </a:solidFill>
                <a:latin typeface="맑은 고딕"/>
                <a:ea typeface="맑은 고딕"/>
              </a:rPr>
              <a:t>결론: '아는 것' 하나에만 의존하면 위험 — 요소를 하나 더!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다요소인증(MFA, Multi-Factor Authentication)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초급과정 · 통합로그인의 이해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34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1554480"/>
            <a:ext cx="3502152" cy="2468880"/>
          </a:xfrm>
          <a:prstGeom prst="roundRect">
            <a:avLst>
              <a:gd name="adj" fmla="val 8000"/>
            </a:avLst>
          </a:prstGeom>
          <a:solidFill>
            <a:srgbClr val="EDF4F9"/>
          </a:solidFill>
          <a:ln w="9525">
            <a:solidFill>
              <a:srgbClr val="C9DA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tIns="274320"/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200" b="1" i="0">
                <a:solidFill>
                  <a:srgbClr val="0A6E9C"/>
                </a:solidFill>
                <a:latin typeface="맑은 고딕"/>
                <a:ea typeface="맑은 고딕"/>
              </a:rPr>
              <a:t>아는 것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0"/>
              </a:spcAft>
            </a:pPr>
            <a:r>
              <a:rPr sz="1250" b="0" i="0">
                <a:solidFill>
                  <a:srgbClr val="5A6B7A"/>
                </a:solidFill>
                <a:latin typeface="맑은 고딕"/>
                <a:ea typeface="맑은 고딕"/>
              </a:rPr>
              <a:t>지식  Something you know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16232E"/>
                </a:solidFill>
                <a:latin typeface="맑은 고딕"/>
                <a:ea typeface="맑은 고딕"/>
              </a:rPr>
              <a:t>비밀번호 · PIN · 보안질문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25112" y="1554480"/>
            <a:ext cx="3502152" cy="2468880"/>
          </a:xfrm>
          <a:prstGeom prst="roundRect">
            <a:avLst>
              <a:gd name="adj" fmla="val 8000"/>
            </a:avLst>
          </a:prstGeom>
          <a:solidFill>
            <a:srgbClr val="EDF4F9"/>
          </a:solidFill>
          <a:ln w="9525">
            <a:solidFill>
              <a:srgbClr val="C9DA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tIns="274320"/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200" b="1" i="0">
                <a:solidFill>
                  <a:srgbClr val="0A6E9C"/>
                </a:solidFill>
                <a:latin typeface="맑은 고딕"/>
                <a:ea typeface="맑은 고딕"/>
              </a:rPr>
              <a:t>가진 것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0"/>
              </a:spcAft>
            </a:pPr>
            <a:r>
              <a:rPr sz="1250" b="0" i="0">
                <a:solidFill>
                  <a:srgbClr val="5A6B7A"/>
                </a:solidFill>
                <a:latin typeface="맑은 고딕"/>
                <a:ea typeface="맑은 고딕"/>
              </a:rPr>
              <a:t>소유  Something you have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16232E"/>
                </a:solidFill>
                <a:latin typeface="맑은 고딕"/>
                <a:ea typeface="맑은 고딕"/>
              </a:rPr>
              <a:t>스마트폰(OTP) · 보안키 · 카드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010144" y="1554480"/>
            <a:ext cx="3502152" cy="2468880"/>
          </a:xfrm>
          <a:prstGeom prst="roundRect">
            <a:avLst>
              <a:gd name="adj" fmla="val 8000"/>
            </a:avLst>
          </a:prstGeom>
          <a:solidFill>
            <a:srgbClr val="EDF4F9"/>
          </a:solidFill>
          <a:ln w="9525">
            <a:solidFill>
              <a:srgbClr val="C9DA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tIns="274320"/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200" b="1" i="0">
                <a:solidFill>
                  <a:srgbClr val="0A6E9C"/>
                </a:solidFill>
                <a:latin typeface="맑은 고딕"/>
                <a:ea typeface="맑은 고딕"/>
              </a:rPr>
              <a:t>그 자체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0"/>
              </a:spcAft>
            </a:pPr>
            <a:r>
              <a:rPr sz="1250" b="0" i="0">
                <a:solidFill>
                  <a:srgbClr val="5A6B7A"/>
                </a:solidFill>
                <a:latin typeface="맑은 고딕"/>
                <a:ea typeface="맑은 고딕"/>
              </a:rPr>
              <a:t>생체  Something you are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16232E"/>
                </a:solidFill>
                <a:latin typeface="맑은 고딕"/>
                <a:ea typeface="맑은 고딕"/>
              </a:rPr>
              <a:t>지문 · 얼굴 · 홍채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4389120"/>
            <a:ext cx="1088136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서로 다른 종류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의 요소를 2개 이상 결합해야 MFA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비밀번호 + 보안질문 = 둘 다 '지식' → MFA 아님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비밀번호 + OTP 앱 = 지식 + 소유 → MFA ✓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비밀번호가 유출되어도 두 번째 요소가 없으면 로그인 불가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MFA 유형과 보안 강도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초급과정 · 통합로그인의 이해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35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1417320"/>
            <a:ext cx="10881360" cy="1033271"/>
          </a:xfrm>
          <a:prstGeom prst="roundRect">
            <a:avLst>
              <a:gd name="adj" fmla="val 8000"/>
            </a:avLst>
          </a:prstGeom>
          <a:solidFill>
            <a:srgbClr val="EDF4F9"/>
          </a:solidFill>
          <a:ln w="9525">
            <a:solidFill>
              <a:srgbClr val="C9DA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1508760"/>
            <a:ext cx="9052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1600" b="1" i="0">
                <a:solidFill>
                  <a:srgbClr val="16232E"/>
                </a:solidFill>
                <a:latin typeface="맑은 고딕"/>
                <a:ea typeface="맑은 고딕"/>
              </a:rPr>
              <a:t>SMS 문자 인증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5A6B7A"/>
                </a:solidFill>
                <a:latin typeface="맑은 고딕"/>
                <a:ea typeface="맑은 고딕"/>
              </a:rPr>
              <a:t>간편하지만 심 스와핑·문자 가로채기에 취약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24160" y="1645920"/>
            <a:ext cx="914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A6E9C"/>
                </a:solidFill>
                <a:latin typeface="맑은 고딕"/>
                <a:ea typeface="맑은 고딕"/>
              </a:rPr>
              <a:t>△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2587752"/>
            <a:ext cx="10881360" cy="1033271"/>
          </a:xfrm>
          <a:prstGeom prst="roundRect">
            <a:avLst>
              <a:gd name="adj" fmla="val 8000"/>
            </a:avLst>
          </a:prstGeom>
          <a:solidFill>
            <a:srgbClr val="EDF4F9"/>
          </a:solidFill>
          <a:ln w="9525">
            <a:solidFill>
              <a:srgbClr val="C9DA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14400" y="2679192"/>
            <a:ext cx="9052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1600" b="1" i="0">
                <a:solidFill>
                  <a:srgbClr val="16232E"/>
                </a:solidFill>
                <a:latin typeface="맑은 고딕"/>
                <a:ea typeface="맑은 고딕"/>
              </a:rPr>
              <a:t>TOTP 앱 (Google Authenticator 등)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5A6B7A"/>
                </a:solidFill>
                <a:latin typeface="맑은 고딕"/>
                <a:ea typeface="맑은 고딕"/>
              </a:rPr>
              <a:t>오늘 실습! 네트워크 없이 동작, 피싱에는 여전히 주의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424160" y="2816352"/>
            <a:ext cx="914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A6E9C"/>
                </a:solidFill>
                <a:latin typeface="맑은 고딕"/>
                <a:ea typeface="맑은 고딕"/>
              </a:rPr>
              <a:t>○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3758184"/>
            <a:ext cx="10881360" cy="1033271"/>
          </a:xfrm>
          <a:prstGeom prst="roundRect">
            <a:avLst>
              <a:gd name="adj" fmla="val 8000"/>
            </a:avLst>
          </a:prstGeom>
          <a:solidFill>
            <a:srgbClr val="EDF4F9"/>
          </a:solidFill>
          <a:ln w="9525">
            <a:solidFill>
              <a:srgbClr val="C9DA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14400" y="3849624"/>
            <a:ext cx="9052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1600" b="1" i="0">
                <a:solidFill>
                  <a:srgbClr val="16232E"/>
                </a:solidFill>
                <a:latin typeface="맑은 고딕"/>
                <a:ea typeface="맑은 고딕"/>
              </a:rPr>
              <a:t>푸시 승인 (앱에서 '승인' 탭)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5A6B7A"/>
                </a:solidFill>
                <a:latin typeface="맑은 고딕"/>
                <a:ea typeface="맑은 고딕"/>
              </a:rPr>
              <a:t>편리, '피로 공격'(반복 승인 요청) 주의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424160" y="3986784"/>
            <a:ext cx="914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A6E9C"/>
                </a:solidFill>
                <a:latin typeface="맑은 고딕"/>
                <a:ea typeface="맑은 고딕"/>
              </a:rPr>
              <a:t>○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40080" y="4928616"/>
            <a:ext cx="10881360" cy="1033271"/>
          </a:xfrm>
          <a:prstGeom prst="roundRect">
            <a:avLst>
              <a:gd name="adj" fmla="val 8000"/>
            </a:avLst>
          </a:prstGeom>
          <a:solidFill>
            <a:srgbClr val="E1F2FB"/>
          </a:solidFill>
          <a:ln w="9525">
            <a:solidFill>
              <a:srgbClr val="C9DA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14400" y="5020056"/>
            <a:ext cx="9052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1600" b="1" i="0">
                <a:solidFill>
                  <a:srgbClr val="16232E"/>
                </a:solidFill>
                <a:latin typeface="맑은 고딕"/>
                <a:ea typeface="맑은 고딕"/>
              </a:rPr>
              <a:t>FIDO2 보안키·패스키 (지문/얼굴)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5A6B7A"/>
                </a:solidFill>
                <a:latin typeface="맑은 고딕"/>
                <a:ea typeface="맑은 고딕"/>
              </a:rPr>
              <a:t>피싱 원천 차단 — 현재 가장 권장되는 방식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424160" y="5157216"/>
            <a:ext cx="914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A6E9C"/>
                </a:solidFill>
                <a:latin typeface="맑은 고딕"/>
                <a:ea typeface="맑은 고딕"/>
              </a:rPr>
              <a:t>◎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" y="6126480"/>
            <a:ext cx="108813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0" i="0">
                <a:solidFill>
                  <a:srgbClr val="5A6B7A"/>
                </a:solidFill>
                <a:latin typeface="맑은 고딕"/>
                <a:ea typeface="맑은 고딕"/>
              </a:rPr>
              <a:t>◎ 강함  ○ 보통  △ 주의 — 무엇이든 '비밀번호만'보다는 훨씬 안전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TOTP 동작원리 — 폰과 서버가 같은 숫자를 만드는 이유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초급과정 · 통합로그인의 이해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36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371600"/>
            <a:ext cx="10881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공유 비밀키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(QR로 전달) + 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현재 시간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 → 해시 계산 → 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6자리 숫자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 (30초마다 갱신)</a:t>
            </a:r>
          </a:p>
        </p:txBody>
      </p:sp>
      <p:pic>
        <p:nvPicPr>
          <p:cNvPr id="9" name="Picture 8" descr="totp-diagr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117" y="2103120"/>
            <a:ext cx="10079285" cy="3749039"/>
          </a:xfrm>
          <a:prstGeom prst="rect">
            <a:avLst/>
          </a:prstGeom>
          <a:ln w="9525">
            <a:solidFill>
              <a:srgbClr val="C9DAE6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640080" y="6053328"/>
            <a:ext cx="10881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이미지 출처: twilio.com (기존 강의자료 lec-2023-4q 재사용)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연합 환경에서 MFA는 누가 하나?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초급과정 · 통합로그인의 이해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37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371600"/>
            <a:ext cx="1088136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실행 주체는 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IdP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비밀번호도 OTP도 모두 소속기관에서 확인 — SP는 여전히 비밀요소를 모름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SP는 '요청'만 한다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"이 사용자는 MFA로 인증해 주세요"라고 AuthnRequest에 표시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IdP는 MFA 수행 후 "MFA로 인증했음"을 Assertion에 표시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이를 위한 국제 약속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REFEDS MFA Profile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 — 연합들이 합의한 표기법 (이름만 기억해도 충분)</a:t>
            </a:r>
          </a:p>
          <a:p>
            <a:pPr algn="l">
              <a:lnSpc>
                <a:spcPct val="115000"/>
              </a:lnSpc>
              <a:spcBef>
                <a:spcPts val="14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언제 쓰이나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민감한 연구데이터, 관리자 페이지 등 중요 서비스 접근 시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실습 ③ OTP 등록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1140135" y="429768"/>
            <a:ext cx="548640" cy="411480"/>
          </a:xfrm>
          <a:prstGeom prst="roundRect">
            <a:avLst>
              <a:gd name="adj" fmla="val 8000"/>
            </a:avLst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tIns="25400" bIns="25400"/>
          <a:lstStyle/>
          <a:p>
            <a:pPr algn="ctr"/>
            <a:r>
              <a:rPr sz="1400" b="1" i="0">
                <a:solidFill>
                  <a:srgbClr val="FFFFFF"/>
                </a:solidFill>
                <a:latin typeface="맑은 고딕"/>
                <a:ea typeface="맑은 고딕"/>
              </a:rPr>
              <a:t>실습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초급과정 · 통합로그인의 이해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38</a:t>
            </a:r>
          </a:p>
        </p:txBody>
      </p:sp>
      <p:sp>
        <p:nvSpPr>
          <p:cNvPr id="9" name="Oval 8"/>
          <p:cNvSpPr/>
          <p:nvPr/>
        </p:nvSpPr>
        <p:spPr>
          <a:xfrm>
            <a:off x="640080" y="1417320"/>
            <a:ext cx="384048" cy="384048"/>
          </a:xfrm>
          <a:prstGeom prst="ellipse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07007" y="1371600"/>
            <a:ext cx="101498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OTP 앱 설치</a:t>
            </a:r>
          </a:p>
          <a:p>
            <a:pPr algn="l">
              <a:lnSpc>
                <a:spcPct val="112000"/>
              </a:lnSpc>
              <a:spcBef>
                <a:spcPts val="100"/>
              </a:spcBef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맑은 고딕"/>
                <a:ea typeface="맑은 고딕"/>
              </a:rPr>
              <a:t>스마트폰에 Google Authenticator (또는 Microsoft Authenticator) 설치</a:t>
            </a:r>
          </a:p>
        </p:txBody>
      </p:sp>
      <p:sp>
        <p:nvSpPr>
          <p:cNvPr id="11" name="Oval 10"/>
          <p:cNvSpPr/>
          <p:nvPr/>
        </p:nvSpPr>
        <p:spPr>
          <a:xfrm>
            <a:off x="640080" y="2423160"/>
            <a:ext cx="384048" cy="384048"/>
          </a:xfrm>
          <a:prstGeom prst="ellipse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07007" y="2377440"/>
            <a:ext cx="101498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IdP 보안설정 열기</a:t>
            </a:r>
          </a:p>
          <a:p>
            <a:pPr algn="l">
              <a:lnSpc>
                <a:spcPct val="112000"/>
              </a:lnSpc>
              <a:spcBef>
                <a:spcPts val="100"/>
              </a:spcBef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맑은 고딕"/>
                <a:ea typeface="맑은 고딕"/>
              </a:rPr>
              <a:t>실습 IdP 로그인 → 계정/보안 설정에서 [OTP 등록] 메뉴</a:t>
            </a:r>
          </a:p>
        </p:txBody>
      </p:sp>
      <p:sp>
        <p:nvSpPr>
          <p:cNvPr id="13" name="Oval 12"/>
          <p:cNvSpPr/>
          <p:nvPr/>
        </p:nvSpPr>
        <p:spPr>
          <a:xfrm>
            <a:off x="640080" y="3429000"/>
            <a:ext cx="384048" cy="384048"/>
          </a:xfrm>
          <a:prstGeom prst="ellipse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07007" y="3383280"/>
            <a:ext cx="101498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QR 코드 스캔</a:t>
            </a:r>
          </a:p>
          <a:p>
            <a:pPr algn="l">
              <a:lnSpc>
                <a:spcPct val="112000"/>
              </a:lnSpc>
              <a:spcBef>
                <a:spcPts val="100"/>
              </a:spcBef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맑은 고딕"/>
                <a:ea typeface="맑은 고딕"/>
              </a:rPr>
              <a:t>화면의 QR을 앱으로 스캔 — 이 순간 '공유 비밀키'가 폰에 저장된다</a:t>
            </a:r>
          </a:p>
        </p:txBody>
      </p:sp>
      <p:sp>
        <p:nvSpPr>
          <p:cNvPr id="15" name="Oval 14"/>
          <p:cNvSpPr/>
          <p:nvPr/>
        </p:nvSpPr>
        <p:spPr>
          <a:xfrm>
            <a:off x="640080" y="4434840"/>
            <a:ext cx="384048" cy="384048"/>
          </a:xfrm>
          <a:prstGeom prst="ellipse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07007" y="4389120"/>
            <a:ext cx="101498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등록 확인</a:t>
            </a:r>
          </a:p>
          <a:p>
            <a:pPr algn="l">
              <a:lnSpc>
                <a:spcPct val="112000"/>
              </a:lnSpc>
              <a:spcBef>
                <a:spcPts val="100"/>
              </a:spcBef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맑은 고딕"/>
                <a:ea typeface="맑은 고딕"/>
              </a:rPr>
              <a:t>앱에 표시된 6자리 코드를 입력해 등록 완료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" y="5806440"/>
            <a:ext cx="108813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1" i="0">
                <a:solidFill>
                  <a:srgbClr val="0A6E9C"/>
                </a:solidFill>
                <a:latin typeface="맑은 고딕"/>
                <a:ea typeface="맑은 고딕"/>
              </a:rPr>
              <a:t>⚠ QR 코드는 비밀키입니다 — 화면을 다른 사람에게 보여주지 마세요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실습 ③ MFA 로그인 체험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1140135" y="429768"/>
            <a:ext cx="548640" cy="411480"/>
          </a:xfrm>
          <a:prstGeom prst="roundRect">
            <a:avLst>
              <a:gd name="adj" fmla="val 8000"/>
            </a:avLst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tIns="25400" bIns="25400"/>
          <a:lstStyle/>
          <a:p>
            <a:pPr algn="ctr"/>
            <a:r>
              <a:rPr sz="1400" b="1" i="0">
                <a:solidFill>
                  <a:srgbClr val="FFFFFF"/>
                </a:solidFill>
                <a:latin typeface="맑은 고딕"/>
                <a:ea typeface="맑은 고딕"/>
              </a:rPr>
              <a:t>실습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초급과정 · 통합로그인의 이해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39</a:t>
            </a:r>
          </a:p>
        </p:txBody>
      </p:sp>
      <p:sp>
        <p:nvSpPr>
          <p:cNvPr id="9" name="Oval 8"/>
          <p:cNvSpPr/>
          <p:nvPr/>
        </p:nvSpPr>
        <p:spPr>
          <a:xfrm>
            <a:off x="640080" y="1417320"/>
            <a:ext cx="384048" cy="384048"/>
          </a:xfrm>
          <a:prstGeom prst="ellipse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07007" y="1371600"/>
            <a:ext cx="101498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로그아웃 후 다시 로그인</a:t>
            </a:r>
          </a:p>
          <a:p>
            <a:pPr algn="l">
              <a:lnSpc>
                <a:spcPct val="112000"/>
              </a:lnSpc>
              <a:spcBef>
                <a:spcPts val="100"/>
              </a:spcBef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맑은 고딕"/>
                <a:ea typeface="맑은 고딕"/>
              </a:rPr>
              <a:t>실습 서비스에서 로그아웃 → 연합 로그인 재시도</a:t>
            </a:r>
          </a:p>
        </p:txBody>
      </p:sp>
      <p:sp>
        <p:nvSpPr>
          <p:cNvPr id="11" name="Oval 10"/>
          <p:cNvSpPr/>
          <p:nvPr/>
        </p:nvSpPr>
        <p:spPr>
          <a:xfrm>
            <a:off x="640080" y="2423160"/>
            <a:ext cx="384048" cy="384048"/>
          </a:xfrm>
          <a:prstGeom prst="ellipse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07007" y="2377440"/>
            <a:ext cx="101498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1차: 비밀번호 입력</a:t>
            </a:r>
          </a:p>
          <a:p>
            <a:pPr algn="l">
              <a:lnSpc>
                <a:spcPct val="112000"/>
              </a:lnSpc>
              <a:spcBef>
                <a:spcPts val="100"/>
              </a:spcBef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맑은 고딕"/>
                <a:ea typeface="맑은 고딕"/>
              </a:rPr>
              <a:t>지식 요소 — 아는 것</a:t>
            </a:r>
          </a:p>
        </p:txBody>
      </p:sp>
      <p:sp>
        <p:nvSpPr>
          <p:cNvPr id="13" name="Oval 12"/>
          <p:cNvSpPr/>
          <p:nvPr/>
        </p:nvSpPr>
        <p:spPr>
          <a:xfrm>
            <a:off x="640080" y="3429000"/>
            <a:ext cx="384048" cy="384048"/>
          </a:xfrm>
          <a:prstGeom prst="ellipse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07007" y="3383280"/>
            <a:ext cx="101498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2차: OTP 6자리 입력</a:t>
            </a:r>
          </a:p>
          <a:p>
            <a:pPr algn="l">
              <a:lnSpc>
                <a:spcPct val="112000"/>
              </a:lnSpc>
              <a:spcBef>
                <a:spcPts val="100"/>
              </a:spcBef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맑은 고딕"/>
                <a:ea typeface="맑은 고딕"/>
              </a:rPr>
              <a:t>소유 요소 — 가진 것(폰). 30초 안에 입력!</a:t>
            </a:r>
          </a:p>
        </p:txBody>
      </p:sp>
      <p:sp>
        <p:nvSpPr>
          <p:cNvPr id="15" name="Oval 14"/>
          <p:cNvSpPr/>
          <p:nvPr/>
        </p:nvSpPr>
        <p:spPr>
          <a:xfrm>
            <a:off x="640080" y="4434840"/>
            <a:ext cx="384048" cy="384048"/>
          </a:xfrm>
          <a:prstGeom prst="ellipse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07007" y="4389120"/>
            <a:ext cx="101498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(선택) SAML 탭 열어보기</a:t>
            </a:r>
          </a:p>
          <a:p>
            <a:pPr algn="l">
              <a:lnSpc>
                <a:spcPct val="112000"/>
              </a:lnSpc>
              <a:spcBef>
                <a:spcPts val="100"/>
              </a:spcBef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맑은 고딕"/>
                <a:ea typeface="맑은 고딕"/>
              </a:rPr>
              <a:t>Assertion에서 인증 방법 표기(AuthnContext)가 달라졌는지 관찰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" y="5806440"/>
            <a:ext cx="108813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1" i="0">
                <a:solidFill>
                  <a:srgbClr val="0A6E9C"/>
                </a:solidFill>
                <a:latin typeface="맑은 고딕"/>
                <a:ea typeface="맑은 고딕"/>
              </a:rPr>
              <a:t>생각해보기:  누군가 내 비밀번호를 알아냈다면, 지금 이 계정에 로그인할 수 있을까요?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309360"/>
            <a:ext cx="12191695" cy="548640"/>
          </a:xfrm>
          <a:prstGeom prst="rect">
            <a:avLst/>
          </a:prstGeom>
          <a:solidFill>
            <a:srgbClr val="0A6E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737360"/>
            <a:ext cx="1033272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 i="0">
                <a:solidFill>
                  <a:srgbClr val="CBECFB"/>
                </a:solidFill>
                <a:latin typeface="맑은 고딕"/>
                <a:ea typeface="맑은 고딕"/>
              </a:rPr>
              <a:t>1교시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331720"/>
            <a:ext cx="103327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4000" b="1" i="0">
                <a:solidFill>
                  <a:srgbClr val="FFFFFF"/>
                </a:solidFill>
                <a:latin typeface="맑은 고딕"/>
                <a:ea typeface="맑은 고딕"/>
              </a:rPr>
              <a:t>왜 통합로그인인가?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3429000"/>
            <a:ext cx="103327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700" b="0" i="0">
                <a:solidFill>
                  <a:srgbClr val="E3F4FD"/>
                </a:solidFill>
                <a:latin typeface="맑은 고딕"/>
                <a:ea typeface="맑은 고딕"/>
              </a:rPr>
              <a:t>계정 피로에서 출발해, 연합 로그인이 이를 어떻게 해결하는지 봅니다.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4206240"/>
            <a:ext cx="1033272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500" b="1" i="0">
                <a:solidFill>
                  <a:srgbClr val="FFC93C"/>
                </a:solidFill>
                <a:latin typeface="맑은 고딕"/>
                <a:ea typeface="맑은 고딕"/>
              </a:rPr>
              <a:t>—  </a:t>
            </a:r>
            <a:r>
              <a:rPr sz="1500" b="0" i="0">
                <a:solidFill>
                  <a:srgbClr val="FFFFFF"/>
                </a:solidFill>
                <a:latin typeface="맑은 고딕"/>
                <a:ea typeface="맑은 고딕"/>
              </a:rPr>
              <a:t>인증과 인가 구분하기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500" b="1" i="0">
                <a:solidFill>
                  <a:srgbClr val="FFC93C"/>
                </a:solidFill>
                <a:latin typeface="맑은 고딕"/>
                <a:ea typeface="맑은 고딕"/>
              </a:rPr>
              <a:t>—  </a:t>
            </a:r>
            <a:r>
              <a:rPr sz="1500" b="0" i="0">
                <a:solidFill>
                  <a:srgbClr val="FFFFFF"/>
                </a:solidFill>
                <a:latin typeface="맑은 고딕"/>
                <a:ea typeface="맑은 고딕"/>
              </a:rPr>
              <a:t>SSO와 연합 로그인의 개념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500" b="1" i="0">
                <a:solidFill>
                  <a:srgbClr val="FFC93C"/>
                </a:solidFill>
                <a:latin typeface="맑은 고딕"/>
                <a:ea typeface="맑은 고딕"/>
              </a:rPr>
              <a:t>—  </a:t>
            </a:r>
            <a:r>
              <a:rPr sz="1500" b="0" i="0">
                <a:solidFill>
                  <a:srgbClr val="FFFFFF"/>
                </a:solidFill>
                <a:latin typeface="맑은 고딕"/>
                <a:ea typeface="맑은 고딕"/>
              </a:rPr>
              <a:t>KAFE — 한국 학연 인증연합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500" b="1" i="0">
                <a:solidFill>
                  <a:srgbClr val="FFC93C"/>
                </a:solidFill>
                <a:latin typeface="맑은 고딕"/>
                <a:ea typeface="맑은 고딕"/>
              </a:rPr>
              <a:t>—  </a:t>
            </a:r>
            <a:r>
              <a:rPr sz="1500" b="0" i="0">
                <a:solidFill>
                  <a:srgbClr val="FFFFFF"/>
                </a:solidFill>
                <a:latin typeface="맑은 고딕"/>
                <a:ea typeface="맑은 고딕"/>
              </a:rPr>
              <a:t>실습 ① 연합 로그인 체험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마무리 퀴즈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초급과정 · 통합로그인의 이해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40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371600"/>
            <a:ext cx="1088136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8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Q1. '재학생에게만 대출을 허용'하는 것은 인증일까, 인가일까?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8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Q2. 사용자의 비밀번호를 확인하는 곳은 IdP와 SP 중 어디인가?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8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Q3. IdP가 발급하는 서명된 '인증 진술서'의 이름은?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8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Q4. SAML Response 안에는 사용자의 비밀번호가 들어 있다 — O/X?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8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Q5. '비밀번호 + 보안질문' 조합은 MFA라고 할 수 있을까? 이유는?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퀴즈 정답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초급과정 · 통합로그인의 이해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41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371600"/>
            <a:ext cx="1088136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8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A1. </a:t>
            </a:r>
            <a:r>
              <a:rPr sz="1800" b="1" i="0">
                <a:solidFill>
                  <a:srgbClr val="16232E"/>
                </a:solidFill>
                <a:latin typeface="맑은 고딕"/>
                <a:ea typeface="맑은 고딕"/>
              </a:rPr>
              <a:t>인가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 — 신분 확인(인증) 후 권한을 판단하는 절차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8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A2. </a:t>
            </a:r>
            <a:r>
              <a:rPr sz="1800" b="1" i="0">
                <a:solidFill>
                  <a:srgbClr val="16232E"/>
                </a:solidFill>
                <a:latin typeface="맑은 고딕"/>
                <a:ea typeface="맑은 고딕"/>
              </a:rPr>
              <a:t>IdP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 — 비밀번호는 소속기관 밖으로 나가지 않는다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8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A3. </a:t>
            </a:r>
            <a:r>
              <a:rPr sz="1800" b="1" i="0">
                <a:solidFill>
                  <a:srgbClr val="16232E"/>
                </a:solidFill>
                <a:latin typeface="맑은 고딕"/>
                <a:ea typeface="맑은 고딕"/>
              </a:rPr>
              <a:t>Assertion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 — 서명·인증진술·속성이 담긴 XML 문서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8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A4. </a:t>
            </a:r>
            <a:r>
              <a:rPr sz="1800" b="1" i="0">
                <a:solidFill>
                  <a:srgbClr val="16232E"/>
                </a:solidFill>
                <a:latin typeface="맑은 고딕"/>
                <a:ea typeface="맑은 고딕"/>
              </a:rPr>
              <a:t>X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 — 인증 '사실'과 동의한 속성만 전달, 비밀번호는 없음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8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A5. </a:t>
            </a:r>
            <a:r>
              <a:rPr sz="1800" b="1" i="0">
                <a:solidFill>
                  <a:srgbClr val="16232E"/>
                </a:solidFill>
                <a:latin typeface="맑은 고딕"/>
                <a:ea typeface="맑은 고딕"/>
              </a:rPr>
              <a:t>아니다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 — 둘 다 '지식' 요소. 서로 다른 종류의 요소 2개 이상이어야 MFA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오늘 배운 것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초급과정 · 통합로그인의 이해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42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371600"/>
            <a:ext cx="1088136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8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800" b="1" i="0">
                <a:solidFill>
                  <a:srgbClr val="16232E"/>
                </a:solidFill>
                <a:latin typeface="맑은 고딕"/>
                <a:ea typeface="맑은 고딕"/>
              </a:rPr>
              <a:t>인증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과 </a:t>
            </a:r>
            <a:r>
              <a:rPr sz="1800" b="1" i="0">
                <a:solidFill>
                  <a:srgbClr val="16232E"/>
                </a:solidFill>
                <a:latin typeface="맑은 고딕"/>
                <a:ea typeface="맑은 고딕"/>
              </a:rPr>
              <a:t>인가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는 다르다 — 누구인가 vs 무엇을 할 수 있는가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8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800" b="1" i="0">
                <a:solidFill>
                  <a:srgbClr val="16232E"/>
                </a:solidFill>
                <a:latin typeface="맑은 고딕"/>
                <a:ea typeface="맑은 고딕"/>
              </a:rPr>
              <a:t>연합 로그인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: 기관 간 신뢰(Metadata) 위에서 학교 계정 하나로 여러 서비스 이용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8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800" b="1" i="0">
                <a:solidFill>
                  <a:srgbClr val="16232E"/>
                </a:solidFill>
                <a:latin typeface="맑은 고딕"/>
                <a:ea typeface="맑은 고딕"/>
              </a:rPr>
              <a:t>SAML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: 브라우저가 중개하는 표준 프로토콜 — 서명된 Assertion으로 인증 사실 전달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8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비밀번호는 </a:t>
            </a:r>
            <a:r>
              <a:rPr sz="1800" b="1" i="0">
                <a:solidFill>
                  <a:srgbClr val="16232E"/>
                </a:solidFill>
                <a:latin typeface="맑은 고딕"/>
                <a:ea typeface="맑은 고딕"/>
              </a:rPr>
              <a:t>IdP 밖으로 나가지 않고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, 서비스에는 동의한 </a:t>
            </a:r>
            <a:r>
              <a:rPr sz="1800" b="1" i="0">
                <a:solidFill>
                  <a:srgbClr val="16232E"/>
                </a:solidFill>
                <a:latin typeface="맑은 고딕"/>
                <a:ea typeface="맑은 고딕"/>
              </a:rPr>
              <a:t>속성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만 전달된다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8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800" b="1" i="0">
                <a:solidFill>
                  <a:srgbClr val="16232E"/>
                </a:solidFill>
                <a:latin typeface="맑은 고딕"/>
                <a:ea typeface="맑은 고딕"/>
              </a:rPr>
              <a:t>MFA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: 서로 다른 요소 2개 이상 — 비밀번호가 유출되어도 계정을 지킨다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더 배우고 싶다면 — 중급과정 안내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초급과정 · 통합로그인의 이해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43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371600"/>
            <a:ext cx="1088136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중급과정: 표준 인증 프로토콜 심화 (3시간)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인증을 떠받치는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암호 기초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 — 해시, 전자서명, X.509 인증서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SAML 해부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 — 메시지를 필드 수준에서 읽고 서명을 검증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OAuth 2.0 / OpenID Connect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 — 모바일·API 시대의 표준, JWT 디코딩 실습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참고 자료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실습·강의자료: https://edu.kafe.or.kr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KAFE 공식: https://www.kafe.or.kr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TOTP 표준: RFC 6238 · SAML 2.0: OASIS 표준 문서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309360"/>
            <a:ext cx="12191695" cy="548640"/>
          </a:xfrm>
          <a:prstGeom prst="rect">
            <a:avLst/>
          </a:prstGeom>
          <a:solidFill>
            <a:srgbClr val="0A6E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2468880"/>
            <a:ext cx="1033272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5400" b="1" i="0">
                <a:solidFill>
                  <a:srgbClr val="FFFFFF"/>
                </a:solidFill>
                <a:latin typeface="맑은 고딕"/>
                <a:ea typeface="맑은 고딕"/>
              </a:rPr>
              <a:t>Q &amp; 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3840480"/>
            <a:ext cx="103327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000" b="0" i="0">
                <a:solidFill>
                  <a:srgbClr val="E3F4FD"/>
                </a:solidFill>
                <a:latin typeface="맑은 고딕"/>
                <a:ea typeface="맑은 고딕"/>
              </a:rPr>
              <a:t>수고하셨습니다!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0" i="0">
                <a:solidFill>
                  <a:srgbClr val="CBECFB"/>
                </a:solidFill>
                <a:latin typeface="맑은 고딕"/>
                <a:ea typeface="맑은 고딕"/>
              </a:rPr>
              <a:t>한국과학기술정보연구원 조진용  ·  jiny92@kisti.re.kr  ·  https://edu.kafe.or.kr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나는 비밀번호가 몇 개일까?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초급과정 · 통합로그인의 이해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371600"/>
            <a:ext cx="1088136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잠깐, 세어 봅시다 — 지금 쓰는 온라인 계정은 몇 개인가요?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학교 포털 · LMS · 도서관 · 와이파이 · 이메일 · 클라우드 · SNS · 쇼핑몰 …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한 사람이 관리하는 계정은 평균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수십~100개 이상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그 많은 비밀번호, 전부 다르게 쓰고 있나요?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현실: 대부분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몇 개를 돌려쓰기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 하거나 브라우저에 저장</a:t>
            </a:r>
          </a:p>
          <a:p>
            <a:pPr algn="l">
              <a:lnSpc>
                <a:spcPct val="115000"/>
              </a:lnSpc>
              <a:spcBef>
                <a:spcPts val="18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오늘의 질문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7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700" b="1" i="0">
                <a:solidFill>
                  <a:srgbClr val="0A6E9C"/>
                </a:solidFill>
                <a:latin typeface="맑은 고딕"/>
                <a:ea typeface="맑은 고딕"/>
              </a:rPr>
              <a:t>"비밀번호를 여러 곳에 만들지 않고도, 안전하게 여러 서비스를 쓸 수는 없을까?"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비밀번호 피로(Password Fatigue)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초급과정 · 통합로그인의 이해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371600"/>
            <a:ext cx="1088136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재사용의 위험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한 사이트에서 유출된 비밀번호로 다른 사이트를 공격 —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크리덴셜 스터핑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가장 약한 사이트 하나가 뚫리면 내 모든 계정이 위험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관리의 피로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잊어버림 → 비밀번호 재설정 반복 → 헬프데스크 비용 증가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서비스마다 회원가입 → 개인정보를 여러 곳에 뿌리게 됨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서비스 입장에서도 부담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회원 DB·비밀번호를 안전하게 보관할 책임 (유출 사고 시 큰 손해)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인증(Authentication) vs 인가(Authorization)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초급과정 · 통합로그인의 이해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7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1463040"/>
            <a:ext cx="5303520" cy="2651760"/>
          </a:xfrm>
          <a:prstGeom prst="roundRect">
            <a:avLst>
              <a:gd name="adj" fmla="val 8000"/>
            </a:avLst>
          </a:prstGeom>
          <a:solidFill>
            <a:srgbClr val="E1F2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0" tIns="228600"/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000" b="1" i="0">
                <a:solidFill>
                  <a:srgbClr val="0A6E9C"/>
                </a:solidFill>
                <a:latin typeface="맑은 고딕"/>
                <a:ea typeface="맑은 고딕"/>
              </a:rPr>
              <a:t>인증 Authentication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0"/>
              </a:spcAft>
            </a:pP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"당신은 누구입니까?"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600" b="0" i="0">
                <a:solidFill>
                  <a:srgbClr val="16232E"/>
                </a:solidFill>
                <a:latin typeface="맑은 고딕"/>
                <a:ea typeface="맑은 고딕"/>
              </a:rPr>
              <a:t>신분을 확인하는 절차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0" i="0">
                <a:solidFill>
                  <a:srgbClr val="5A6B7A"/>
                </a:solidFill>
                <a:latin typeface="맑은 고딕"/>
                <a:ea typeface="맑은 고딕"/>
              </a:rPr>
              <a:t>예) 도서관 입구에서 학생증을 찍는 것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1463040"/>
            <a:ext cx="5303520" cy="2651760"/>
          </a:xfrm>
          <a:prstGeom prst="roundRect">
            <a:avLst>
              <a:gd name="adj" fmla="val 8000"/>
            </a:avLst>
          </a:prstGeom>
          <a:solidFill>
            <a:srgbClr val="EDF4F9"/>
          </a:solidFill>
          <a:ln w="9525">
            <a:solidFill>
              <a:srgbClr val="C9DA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0" tIns="228600"/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000" b="1" i="0">
                <a:solidFill>
                  <a:srgbClr val="16232E"/>
                </a:solidFill>
                <a:latin typeface="맑은 고딕"/>
                <a:ea typeface="맑은 고딕"/>
              </a:rPr>
              <a:t>인가 Authorization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0"/>
              </a:spcAft>
            </a:pP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"당신은 무엇을 할 수 있습니까?"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600" b="0" i="0">
                <a:solidFill>
                  <a:srgbClr val="16232E"/>
                </a:solidFill>
                <a:latin typeface="맑은 고딕"/>
                <a:ea typeface="맑은 고딕"/>
              </a:rPr>
              <a:t>권한을 부여하는 절차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0" i="0">
                <a:solidFill>
                  <a:srgbClr val="5A6B7A"/>
                </a:solidFill>
                <a:latin typeface="맑은 고딕"/>
                <a:ea typeface="맑은 고딕"/>
              </a:rPr>
              <a:t>예) 재학생은 대출 10권, 졸업생은 열람만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4434840"/>
            <a:ext cx="1088136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인증이 먼저, 인가는 그 다음 — 누구인지 알아야 권한을 정할 수 있다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오늘 다루는 통합로그인은 주로 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인증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을, 속성 기반 접근제어는 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인가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를 담당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통합로그인(Single Sign-On, SSO)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초급과정 · 통합로그인의 이해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371600"/>
            <a:ext cx="108813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하나의 아이디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와 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한 번의 로그인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으로 다수의 응용서비스 이용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보안성 ↑  ·  편의성 ↑  ·  관리비용 ↓</a:t>
            </a:r>
          </a:p>
        </p:txBody>
      </p:sp>
      <p:pic>
        <p:nvPicPr>
          <p:cNvPr id="9" name="Picture 8" descr="sso-diagr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3031086"/>
            <a:ext cx="10515600" cy="2533187"/>
          </a:xfrm>
          <a:prstGeom prst="rect">
            <a:avLst/>
          </a:prstGeom>
          <a:ln w="9525">
            <a:solidFill>
              <a:srgbClr val="C9DAE6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640080" y="6053328"/>
            <a:ext cx="10881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이미지 출처: ManageEngine.com (기존 강의자료 lec-2023-4q 재사용)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0E9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연합 로그인(Federated Login)이란?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초급과정 · 통합로그인의 이해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371600"/>
            <a:ext cx="1088136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정의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서로 다른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기관들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이 사용자 인증 정보를 공유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한 번의 로그인으로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여러 기관의 서비스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를 이용 — "기관 간 연합한 통합로그인"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SSO와의 차이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SSO: 우리 학교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안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의 여러 서비스 (포털, LMS, 도서관…)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연합 로그인: 우리 학교 계정으로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다른 기관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의 서비스까지 (IEEE Xplore, 타 대학 도서관…)</a:t>
            </a:r>
          </a:p>
          <a:p>
            <a:pPr algn="l">
              <a:lnSpc>
                <a:spcPct val="115000"/>
              </a:lnSpc>
              <a:spcBef>
                <a:spcPts val="1600"/>
              </a:spcBef>
              <a:spcAft>
                <a:spcPts val="300"/>
              </a:spcAft>
            </a:pPr>
            <a:r>
              <a:rPr sz="1700" b="1" i="0">
                <a:solidFill>
                  <a:srgbClr val="0E9BDA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학점 교환 프로그램과 비슷한 개념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우리 대학 신분증으로 협정 대학의 도서관도 이용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사전에 협정(신뢰)을 맺었기 때문에 가능 — 협정식에서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협정서(메타데이터)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를 교환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