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초급 수료자 환영 인사. 오늘은 로그인 화면 '뒤'의 메시지와 토큰을 필드 수준까지 해부한다.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2교시(XML)와 3교시(JSON)의 표면적 차이를 미리 무장해제시키는 슬라이드.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8분. CyberChef가 느리면 sha256 online 아무 도구나 무방.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7분. '루트는 OS/브라우저에 내장'이라는 답으로 연결.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네 문장이 1교시 학습목표와 대응.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초급 복습 3분. 오늘은 이 그림의 화살표 하나하나에 실리는 XML을 연다.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폭을 보여주되 깊이는 Web SSO에만. 바인딩=메시지 운반 방법 정도로 정의.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1교시 X.509가 여기서 재등장. '연합 메타데이터에도 서명이 있다'는 이중 구조 강조.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ID의 역할(재전송 공격 방지)과 ACS URL 검증(응답 탈취 방지)이 심화 포인트.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Audience 제한: A서비스용 Assertion을 B서비스에 재사용 못 하는 이유.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실습 ②에서 samltool 검증기로 3번 단계를 직접 수행한다.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초급 미수료자가 있으면 IdP/SP/Assertion 세 용어만 1분 요약해 주고 시작.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R&amp;S는 '속성 협상 비용을 줄이는 라벨' 정도로. 상세 정책은 운영자 과정 몫.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개인정보 주의 공지 필수. 실습 계정(Guest) 사용 권장.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20분. 과제 4까지 못 가도 1~3이면 목표 달성. 빠른 조는 Response 한 글자 변조 후 검증 실패 확인.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'세 문서' 프레임이 이 교시의 기억 장치.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카드키 비유가 3교시 전체를 지탱. '인증이 아니다'가 다음 슬라이드 연결 고리.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용어 대응표가 2교시와 3교시를 잇는 다리. 퀴즈에 활용.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'브라우저가 가는 곳'과 '서버가 가는 곳'의 구분이 code flow 이해의 절반.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번호 순서: 자원 요청 → code 요청(브라우저 경유) → code 반환 → token 교환(서버 간) → 토큰 수령 → 자원 접근. code가 '교환권', token이 '실물'.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'교환권 원리'를 이해하면 implicit flow가 왜 퇴출됐는지도 자명해진다.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1교시 해시의 단방향성이 그대로 방어 원리가 되는 지점 — 과정 설계의 하이라이트.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흐름: 도구(암호) → 고전 프로토콜(SAML) → 현대 프로토콜(OIDC).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ID Token은 'client를 위한 것', Access Token은 '자원서버를 위한 것' — 용도 혼동이 흔한 실수.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SAML Assertion과 1:1 대응(iss=Issuer, aud=Audience, exp=NotOnOrAfter). 실습 ③에서 직접 디코딩.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SAML 속성 ↔ OIDC claim 대응을 다시 한 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퀴즈 직전 총정리 표. '같은 문제, 다른 포맷' 프레임 반복.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Playground 접속 불가 시 대안: Google OAuth Playground(developers.google.com/oauthplayground).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미션 4가 '신뢰는 서명에서 나온다'는 2·3교시 공통 결론을 체감시키는 장치.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3분 개별 풀이 후 정답 공개.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A5까지 맞춘 학생은 두 프로토콜의 구조 대응을 완전히 이해한 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다섯 문장 = 학습목표 4개 + 종합 결론.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심화 수요자는 운영자 과정(lec-2024-3q 기반)으로 안내.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암호학 강의가 아니라 '인증 프로토콜을 읽기 위한 최소 도구상자'임을 명확히.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설문 안내 후 종료.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양방향(암호화)과 단방향(해시)의 큰 구분 먼저. 각 가지를 다음 슬라이드들에서 하나씩.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개인키/공개키 방향(서명은 개인키로, 검증은 공개키로)은 다음 전자서명 슬라이드에서.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실습 ①에서 눈사태 효과를 직접 확인. 'MD5·SHA-1은 은퇴'라는 코멘트도.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Alice가 개인키로 서명 → Bob이 Alice의 공개키로 검증. 무결성(해시)+출처 증명(개인키)+부인봉쇄가 동시에.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웹 PKI(브라우저)와 연합 신뢰모델(메타데이터)의 차이를 여기서 미리 구분해두면 2교시가 쉬워진다.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4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2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22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41732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D5E3F2"/>
                </a:solidFill>
                <a:latin typeface="맑은 고딕"/>
                <a:ea typeface="맑은 고딕"/>
              </a:rPr>
              <a:t>KAFE 인증기술 교육과정  |  중급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057400"/>
            <a:ext cx="106070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FFFFFF"/>
                </a:solidFill>
                <a:latin typeface="맑은 고딕"/>
                <a:ea typeface="맑은 고딕"/>
              </a:rPr>
              <a:t>표준 인증 프로토콜 심화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461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400" b="0" i="0">
                <a:solidFill>
                  <a:srgbClr val="D5E3F2"/>
                </a:solidFill>
                <a:latin typeface="맑은 고딕"/>
                <a:ea typeface="맑은 고딕"/>
              </a:rPr>
              <a:t>SAML과 OAuth 2.0 / OpenID Connect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84632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FFFFFF"/>
                </a:solidFill>
                <a:latin typeface="맑은 고딕"/>
                <a:ea typeface="맑은 고딕"/>
              </a:rPr>
              <a:t>한국과학기술정보연구원  조진용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D5E3F2"/>
                </a:solidFill>
                <a:latin typeface="맑은 고딕"/>
                <a:ea typeface="맑은 고딕"/>
              </a:rPr>
              <a:t>jiny92@kisti.re.kr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X.509 인증서 — 공개키의 신분증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남은 문제: 그 공개키가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진짜 그 사람 것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인지 어떻게 믿나?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공격자가 자기 공개키를 "Alice의 공개키"라고 속이면 서명 검증이 무의미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해결: 인증기관(CA)이 보증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인증서 =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공개키 + 소유자 정보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에 CA가 서명한 문서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CA의 인증서는 상위 CA가 보증 →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신뢰사슬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내 서버 ← 중간 CA ← 루트 CA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루트 CA 목록은 OS·브라우저에 내장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연합에서는?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IdP·SP의 서명 인증서는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Metadata에 담아 연합이 배포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 — 연합 자체가 신뢰의 뿌리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메시지 포맷: XML vs JSON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54480"/>
            <a:ext cx="5303520" cy="21031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22476E"/>
                </a:solidFill>
                <a:latin typeface="Consolas"/>
                <a:ea typeface="Consolas"/>
              </a:rPr>
              <a:t>&lt;saml:Attribute Name="mail"&gt;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&lt;saml:AttributeValue&gt;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  hong@univ.ac.kr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&lt;/saml:AttributeValue&gt;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22476E"/>
                </a:solidFill>
                <a:latin typeface="Consolas"/>
                <a:ea typeface="Consolas"/>
              </a:rPr>
              <a:t>&lt;/saml:Attribute&gt;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554480"/>
            <a:ext cx="5303520" cy="21031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22476E"/>
                </a:solidFill>
                <a:latin typeface="Consolas"/>
                <a:ea typeface="Consolas"/>
              </a:rPr>
              <a:t>{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"email": "hong@univ.ac.kr",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0" i="0">
                <a:solidFill>
                  <a:srgbClr val="16232E"/>
                </a:solidFill>
                <a:latin typeface="Consolas"/>
                <a:ea typeface="Consolas"/>
              </a:rPr>
              <a:t>  "email_verified": true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300" b="1" i="0">
                <a:solidFill>
                  <a:srgbClr val="22476E"/>
                </a:solidFill>
                <a:latin typeface="Consolas"/>
                <a:ea typeface="Consolas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886200"/>
            <a:ext cx="108813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XML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— 스키마·서명 표준(XMLDSig)이 성숙, 무겁다 →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SAML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의 선택 (2000년대)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JSON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— 가볍고 웹/모바일 친화적 →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OIDC/JWT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의 선택 (2010년대)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포맷은 달라도 하는 일은 같다 — 서명된 '인증 진술'을 주고받는 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① CyberChef로 해시 체험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CyberChef 접속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https://gchq.github.io/CyberChef — 영국 GCHQ가 공개한 암호 도구 모음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37744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3172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SHA-256 해시 계산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Operations에서 'SHA2' 검색 → Recipe에 끌어놓기 → Input에 아무 문장 입력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29184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눈사태 효과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문장에서 글자 하나만 바꿔보기 — 출력이 얼마나 달라지나?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29768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25196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(선택) AES 암·복호화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'AES Encrypt' → 같은 키로 Decrypt — 대칭키의 의미 체감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22476E"/>
                </a:solidFill>
                <a:latin typeface="맑은 고딕"/>
                <a:ea typeface="맑은 고딕"/>
              </a:rPr>
              <a:t>미션:  "kafe"와 "Kafe"의 SHA-256 해시에서 같은 자리 글자는 몇 개나 될까요?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① TLS 인증서 체인 열람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13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아무 HTTPS 사이트 접속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예: https://www.kafe.or.kr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37744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3172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자물쇠 아이콘 클릭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주소창 자물쇠 → [연결이 안전함] → [인증서가 유효함]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29184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인증서 정보 읽기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발급 대상(CN) · 발급 기관 · 유효기간 확인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29768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25196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신뢰사슬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[세부정보] 탭에서 리프 → 중간 CA → 루트 CA 3단 구조 확인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22476E"/>
                </a:solidFill>
                <a:latin typeface="맑은 고딕"/>
                <a:ea typeface="맑은 고딕"/>
              </a:rPr>
              <a:t>미션:  이 사이트의 루트 CA는 어디인가요? 내 브라우저는 왜 그것을 믿나요?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1교시 정리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대칭키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빠르지만 키 공유가 문제,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비대칭키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가 그 문제를 푼다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해시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단방향 — 저장·무결성·서명의 재료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전자서명 = 해시 + 개인키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, 검증은 공개키로 — 무결성·출처·부인봉쇄를 한 번에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공개키의 신원은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인증서(X.509)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가, 연합에서는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Metadata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가 보증한다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4846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E7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8288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22476E"/>
                </a:solidFill>
                <a:latin typeface="맑은 고딕"/>
                <a:ea typeface="맑은 고딕"/>
              </a:rPr>
              <a:t>☕ 휴식 10분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다음 교시: 이 도구들이 SAML 메시지 안에서 실제로 일하는 모습을 필드 단위로 확인합니다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22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D5E3F2"/>
                </a:solidFill>
                <a:latin typeface="맑은 고딕"/>
                <a:ea typeface="맑은 고딕"/>
              </a:rPr>
              <a:t>2교시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SAML 프로토콜 해부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D5E3F2"/>
                </a:solidFill>
                <a:latin typeface="맑은 고딕"/>
                <a:ea typeface="맑은 고딕"/>
              </a:rPr>
              <a:t>초급에서 '본' SAML을, 이번에는 필드 수준에서 '읽습니다'.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Web SSO profile과 Metadata 신뢰 모델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AuthnRequest / Response 필드 분석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서명 검증 절차와 속성 기반 접근제어(ABAC)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② 실제 SAML 메시지 해부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복습 — Web SSO profile 큰 그림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(1)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Metadata 교환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으로 신뢰 구축  →  (2) 매 로그인마다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인증 메시지 교환</a:t>
            </a:r>
          </a:p>
        </p:txBody>
      </p:sp>
      <p:pic>
        <p:nvPicPr>
          <p:cNvPr id="9" name="Picture 8" descr="saml-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83" y="2011680"/>
            <a:ext cx="8935553" cy="3840480"/>
          </a:xfrm>
          <a:prstGeom prst="rect">
            <a:avLst/>
          </a:prstGeom>
          <a:ln w="9525">
            <a:solidFill>
              <a:srgbClr val="C9D6E4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이미지 출처: Wikipedia, ECLIPSE Foundation (기존 강의자료 재사용)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SAML의 프로파일들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SAML은 '규약 모음' — 용도별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profile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로 조합해 쓴다</a:t>
            </a:r>
          </a:p>
          <a:p>
            <a:pPr algn="l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Web Browser SSO profile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오늘의 주인공 — 브라우저를 중개자로 쓰는 로그인 (Redirect/POST 바인딩)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Single Logout profile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한 번의 로그아웃으로 연결된 모든 세션 종료 (구현 난이도 높음)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기타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Attribute Query, Artifact Resolution 등 — 학술연합에서는 드물게 사용</a:t>
            </a:r>
          </a:p>
          <a:p>
            <a:pPr algn="l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실무 팁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22476E"/>
                </a:solidFill>
                <a:latin typeface="맑은 고딕"/>
                <a:ea typeface="맑은 고딕"/>
              </a:rPr>
              <a:t>"SAML 지원"이라는 서비스 문서는 대부분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Web SSO profile + HTTP-POST 바인딩</a:t>
            </a:r>
            <a:r>
              <a:rPr sz="1500" b="0" i="0">
                <a:solidFill>
                  <a:srgbClr val="22476E"/>
                </a:solidFill>
                <a:latin typeface="맑은 고딕"/>
                <a:ea typeface="맑은 고딕"/>
              </a:rPr>
              <a:t>을 의미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Metadata 해부 — 신뢰 모델의 실체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10881360" cy="30175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&lt;EntityDescriptor entityID="https://idp.univ.ac.kr/idp"&gt;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&lt;IDPSSODescriptor&gt;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  &lt;KeyDescriptor use="signing"&gt;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&lt;ds:X509Certificate&gt;MIIDdz...&lt;/ds:X509Certificate&gt;   ← 서명 검증용 공개키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&lt;/KeyDescriptor&gt;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  &lt;SingleSignOnService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Binding="...HTTP-Redirect"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Location="https://idp.univ.ac.kr/sso"/&gt;          ← 인증요청을 보낼 주소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&lt;/IDPSSODescriptor&gt;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&lt;/EntityDescriptor&gt;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57200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entityID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= 정식 이름 ·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X509Certificate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= 서명 검증 공개키 ·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endpoint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= 메시지 주소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연합(KAFE)이 전 회원의 메타데이터를 모아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서명하여 배포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→ 메타데이터 자체도 위조 불가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AuthnRequest 필드 분석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19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10881360" cy="292608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&lt;samlp:AuthnRequest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ID="_a1b2c3"                                ← 응답과 짝 맞추기(재사용 방지)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Version="2.0"  IssueInstant="2026-08-19T05:30:00Z"   ← 발급 시각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Destination="https://idp.univ.ac.kr/sso"    ← 받는 곳: Metadata의 SSO endpoint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AssertionConsumerServiceURL="https://sp.service.org/acs"  ← 답장 받을 주소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ProtocolBinding="...HTTP-POST"&gt;              ← 답장 운반 방법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&lt;saml:Issuer&gt;https://sp.service.org&lt;/saml:Issuer&gt;       ← 보낸 곳: SP의 entityID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&lt;samlp:NameIDPolicy Format="...persistent"/&gt;  ← 원하는 식별자 형식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&lt;/samlp:AuthnRequest&gt;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5262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모든 필드가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Metadata와 대조 검증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된다 — Issuer가 등록된 SP인지, ACS URL이 등록값인지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IdP가 모르는 Issuer·엉뚱한 ACS URL → 요청 거부 (피싱 SP 차단)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강의 안내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대상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일반 대학생 (컴퓨터 관련 교양 이상)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선수 지식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초급과정 수료 또는 SSO 기본 개념 · HTTP/웹 동작 기초 이해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진행 방식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50분 × 3교시 (휴식 10분 × 2회) · 매 교시 실습 포함 (서버 구축 없음)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준비물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노트북(Chrome 브라우저) — 실습은 모두 온라인 도구 사용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실습 자료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https://edu.kafe.or.kr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Response / Assertion 필드 분석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10881360" cy="338328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&lt;samlp:Response InResponseTo="_a1b2c3" ...&gt;       ← 어느 요청의 답인지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&lt;saml:Assertion&gt;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&lt;saml:Issuer&gt;https://idp.univ.ac.kr/idp&lt;/saml:Issuer&gt;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&lt;ds:Signature&gt;...&lt;/ds:Signature&gt;              ← 1교시의 전자서명!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&lt;saml:Subject&gt; ... NameID ... &lt;/saml:Subject&gt; ← 사용자 식별자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  &lt;saml:Conditions NotBefore="..." NotOnOrAfter="..."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...&gt;&lt;saml:Audience&gt;https://sp.service.org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&lt;/saml:Audience&gt;...&lt;/saml:Conditions&gt;          ← 유효기간·수신자 제한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&lt;saml:AuthnStatement AuthnInstant="..."/&gt;      ← 언제·어떻게 인증했나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&lt;saml:AttributeStatement&gt;...&lt;/saml:AttributeStatement&gt;  ← 속성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  &lt;/saml:Assertion&gt;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&lt;/samlp:Response&gt;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983480"/>
            <a:ext cx="108813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InResponseTo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(짝 맞추기) ·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Conditions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(유효기간·Audience) — 재사용·오배송 방지 장치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SP는 서명을 어떻게 검증하나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21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7007" y="1371600"/>
            <a:ext cx="10149840" cy="841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Issuer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Assertion의 Issuer(entityID)로 어느 IdP의 것인지 식별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258568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7" y="2212848"/>
            <a:ext cx="10149840" cy="841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공개키 조회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연합 Metadata에서 해당 IdP의 서명 인증서(공개키)를 찾는다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099816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7007" y="3054096"/>
            <a:ext cx="10149840" cy="841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서명 검증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Signature를 공개키로 풀어 문서 해시와 비교 — 1교시 전자서명 그대로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941064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7007" y="3895344"/>
            <a:ext cx="10149840" cy="841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조건 검증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유효기간(NotOnOrAfter) · 수신자(Audience) · InResponseTo 짝 확인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4782312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07007" y="4736592"/>
            <a:ext cx="10149840" cy="841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세션 생성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모두 통과 → 로그인 세션 생성, 속성을 응용에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22476E"/>
                </a:solidFill>
                <a:latin typeface="맑은 고딕"/>
                <a:ea typeface="맑은 고딕"/>
              </a:rPr>
              <a:t>하나라도 실패하면 로그인 거부 — 위조·재사용·오배송이 모두 여기서 걸러진다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속성과 접근제어 — ABAC와 eduPerson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속성 기반 접근제어(ABAC, Attribute-Based Access Control)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"eduPersonAffiliation == member 이면 열람 허용" — 규칙이 속성을 참조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역할(RBAC)보다 유연 — 기관·신분·소속학과 등 여러 속성 조합 가능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표준 속성 체계: eduPerson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35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350" b="0" i="0">
                <a:solidFill>
                  <a:srgbClr val="5A6B7A"/>
                </a:solidFill>
                <a:latin typeface="Consolas"/>
                <a:ea typeface="Consolas"/>
              </a:rPr>
              <a:t>eduPersonPrincipalName — 연합 범위 사용자 ID (hong@univ.ac.kr)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35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350" b="0" i="0">
                <a:solidFill>
                  <a:srgbClr val="5A6B7A"/>
                </a:solidFill>
                <a:latin typeface="Consolas"/>
                <a:ea typeface="Consolas"/>
              </a:rPr>
              <a:t>eduPersonAffiliation — faculty | student | staff | member ...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35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350" b="0" i="0">
                <a:solidFill>
                  <a:srgbClr val="5A6B7A"/>
                </a:solidFill>
                <a:latin typeface="Consolas"/>
                <a:ea typeface="Consolas"/>
              </a:rPr>
              <a:t>eduPersonEntitlement — 특정 자원 접근 권한 표시 URI</a:t>
            </a:r>
          </a:p>
          <a:p>
            <a:pPr algn="l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국제 권고: REFEDS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R&amp;S(Research &amp; Scholarship)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연구 서비스에 표준 속성 묶음을 자동 제공하는 카테고리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REFEDS MFA Profile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"MFA로 인증했음"을 표기하는 국제 약속 (초급 3교시 참고)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② 준비 — 메시지 캡처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23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SAML DevTools 확장 확인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Chrome F12 → SAML 탭 (초급 실습과 동일 · 미설치자는 웹스토어에서 'SAML DevTools extension')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37744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3172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실습 서비스 로그인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edu.kafe.or.kr의 실습용 SP → 연합 로그인 수행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29184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메시지 2건 캡처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AuthnRequest와 Response를 확보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29768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25196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디코더 열어두기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https://www.samltool.com — [XML Decode/Inflate], [Validate XML Signature] 사용 예정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 i="0">
                <a:solidFill>
                  <a:srgbClr val="22476E"/>
                </a:solidFill>
                <a:latin typeface="맑은 고딕"/>
                <a:ea typeface="맑은 고딕"/>
              </a:rPr>
              <a:t>⚠ 실제 개인 계정의 Response에는 내 속성이 들어 있다 — 외부 사이트에 붙여넣을 때는 실습 계정만 사용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② 필드 해석 워크시트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417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527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과제 1. AuthnRequest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Issuer는? · Destination은? · ACS URL은? — Metadata의 어떤 값과 대응되나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560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670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과제 2. Response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InResponseTo가 Request의 ID와 일치하나? · Conditions의 유효시간은 몇 분짜리인가?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03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13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과제 3. Assertion 속성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AttributeStatement에서 내 속성 목록 정리 — eduPerson 계열은 몇 개?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846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956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과제 4. 서명 검증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samltool [Validate XML Signature]에 Response와 IdP 인증서를 넣어 VALID 확인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2교시 정리 — 세 문서의 관계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54480"/>
            <a:ext cx="3502152" cy="274320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 i="0">
                <a:solidFill>
                  <a:srgbClr val="22476E"/>
                </a:solidFill>
                <a:latin typeface="맑은 고딕"/>
                <a:ea typeface="맑은 고딕"/>
              </a:rPr>
              <a:t>Metadata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사전에 1회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entityID · 공개키 · endpoint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= 신뢰의 원장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25112" y="1554480"/>
            <a:ext cx="3502152" cy="274320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 i="0">
                <a:solidFill>
                  <a:srgbClr val="22476E"/>
                </a:solidFill>
                <a:latin typeface="맑은 고딕"/>
                <a:ea typeface="맑은 고딕"/>
              </a:rPr>
              <a:t>AuthnRequest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로그인마다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SP → IdP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"인증해 주세요" + 답장 주소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10144" y="1554480"/>
            <a:ext cx="3502152" cy="274320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 i="0">
                <a:solidFill>
                  <a:srgbClr val="22476E"/>
                </a:solidFill>
                <a:latin typeface="맑은 고딕"/>
                <a:ea typeface="맑은 고딕"/>
              </a:rPr>
              <a:t>Response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5A6B7A"/>
                </a:solidFill>
                <a:latin typeface="맑은 고딕"/>
                <a:ea typeface="맑은 고딕"/>
              </a:rPr>
              <a:t>로그인마다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IdP → SP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 i="0">
                <a:solidFill>
                  <a:srgbClr val="16232E"/>
                </a:solidFill>
                <a:latin typeface="맑은 고딕"/>
                <a:ea typeface="맑은 고딕"/>
              </a:rPr>
              <a:t>서명된 Assertion(진술+속성)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57200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Request의 모든 값은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Metadata로 검증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되고, Response의 서명은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Metadata의 공개키로 검증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된다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5440680"/>
            <a:ext cx="10881360" cy="777240"/>
          </a:xfrm>
          <a:prstGeom prst="roundRect">
            <a:avLst>
              <a:gd name="adj" fmla="val 8000"/>
            </a:avLst>
          </a:prstGeom>
          <a:solidFill>
            <a:srgbClr val="E7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20040" tIns="146304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☕ 휴식 10분  —  다음 교시: 같은 문제를 JSON과 토큰으로 다시 푸는 OAuth 2.0 / OIDC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22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D5E3F2"/>
                </a:solidFill>
                <a:latin typeface="맑은 고딕"/>
                <a:ea typeface="맑은 고딕"/>
              </a:rPr>
              <a:t>3교시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OAuth 2.0과 OpenID Connect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D5E3F2"/>
                </a:solidFill>
                <a:latin typeface="맑은 고딕"/>
                <a:ea typeface="맑은 고딕"/>
              </a:rPr>
              <a:t>'구글로 로그인' 버튼 뒤의 표준 — 모바일·API 시대의 인증/인가를 해부합니다.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OAuth 2.0(인가)과 OIDC(인증)의 관계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Authorization code flow와 PKCE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토큰 3종과 JWT · scope와 claim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③ code flow 실행과 ID Token 디코딩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OAuth 2.0 — 인가(Authorization) 프레임워크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풀려는 문제: 비밀번호를 주지 않고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권한만 위임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하기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예) 일정 앱이 내 구글 캘린더를 읽게 허락 — 구글 비밀번호는 알려주지 않고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비유: 호텔 카드키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마스터키(비밀번호)를 주는 대신,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내 방만 열리는 카드키(Access Token)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를 발급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유효기간이 있고, 분실하면 그 카드만 정지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등장인물 4명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Resource Owner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(사용자) ·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Client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(앱) ·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Authorization Server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(허가 발급) ·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Resource Server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(자원 보관)</a:t>
            </a:r>
          </a:p>
          <a:p>
            <a:pPr algn="l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주의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OAuth 2.0 자체는 '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인가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' 표준 — '이 사용자가 누구인가(인증)'는 다루지 않는다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OpenID Connect = OAuth 2.0 + 인증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OAuth 2.0 위에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신원 계층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을 얹은 표준 (2014)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OAuth의 흐름을 그대로 쓰면서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ID Token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을 추가로 발급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ID Token = "이 사용자는 방금 인증되었음" 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SAML Assertion의 JSON 버전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용어 대응 (SAML ↔ OIDC)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IdP  ↔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OP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(OpenID Provider)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SP  ↔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RP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(Relying Party, client)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Assertion  ↔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ID Token(JWT)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Metadata  ↔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Discovery 문서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(/.well-known/openid-configuration)</a:t>
            </a:r>
          </a:p>
          <a:p>
            <a:pPr algn="l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어디에 쓰이나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'구글/카카오/애플로 로그인' · 모바일 앱 · API 인증 — 현대 웹의 사실상 표준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OP의 3가지 핵심 endpoint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29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8105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onsolas"/>
                <a:ea typeface="Consolas"/>
              </a:rPr>
              <a:t>authorization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1840" y="16002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인가 endpoint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브라우저가 방문 — 사용자 로그인·동의 후 authorization code 발급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8346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68680" y="31821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onsolas"/>
                <a:ea typeface="Consolas"/>
              </a:rPr>
              <a:t>token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29718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토큰 endpoint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client가 서버 간 통신으로 방문 — code를 토큰(ID/Access)으로 교환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2062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68680" y="45537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onsolas"/>
                <a:ea typeface="Consolas"/>
              </a:rPr>
              <a:t>userinfo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43434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사용자정보 endpoint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Access Token을 제시하면 사용자 claim(속성)을 JSON으로 반환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6928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각 주소는 Discovery 문서에 공개 — SAML Metadata의 endpoint와 같은 역할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오늘의 일정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920240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1교시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560" y="1609344"/>
            <a:ext cx="65836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인증을 떠받치는 암호 기초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대칭/비대칭 · 해시 · 전자서명 · X.509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0" y="192024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2476E"/>
                </a:solidFill>
                <a:latin typeface="맑은 고딕"/>
                <a:ea typeface="맑은 고딕"/>
              </a:rPr>
              <a:t>🧪 실습① 해시·TLS 인증서 체험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090672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68680" y="3547872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2교시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94560" y="3236976"/>
            <a:ext cx="65836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SAML 프로토콜 해부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Web SSO profile · Metadata · 메시지 필드 · 서명 검증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69680" y="3547872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2476E"/>
                </a:solidFill>
                <a:latin typeface="맑은 고딕"/>
                <a:ea typeface="맑은 고딕"/>
              </a:rPr>
              <a:t>🧪 실습② SAML 메시지 분석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718304"/>
            <a:ext cx="10881360" cy="14173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68680" y="5175504"/>
            <a:ext cx="1051560" cy="45720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3교시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4560" y="4864608"/>
            <a:ext cx="65836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OAuth 2.0과 OpenID Connect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code flow · PKCE · 토큰 3종 · scope와 claim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5175504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2476E"/>
                </a:solidFill>
                <a:latin typeface="맑은 고딕"/>
                <a:ea typeface="맑은 고딕"/>
              </a:rPr>
              <a:t>🧪 실습③ code flow 실행·JWT 디코딩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Authorization Code 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30</a:t>
            </a:r>
          </a:p>
        </p:txBody>
      </p:sp>
      <p:pic>
        <p:nvPicPr>
          <p:cNvPr id="8" name="Picture 7" descr="oidc-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20" y="1325880"/>
            <a:ext cx="10612879" cy="4480560"/>
          </a:xfrm>
          <a:prstGeom prst="rect">
            <a:avLst/>
          </a:prstGeom>
          <a:ln w="9525">
            <a:solidFill>
              <a:srgbClr val="C9D6E4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lec-2024-2q 재사용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왜 곧장 토큰을 주지 않고 code를 거칠까?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브라우저(앞문)는 위험한 통로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URL·히스토리·리퍼러에 노출 — 여기로 토큰을 보내면 유출 위험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그래서 두 단계로 나눈다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앞문(브라우저)으로는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1회용 교환권(code)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만 — 노출돼도 피해 최소화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뒷문(서버 간 통신)에서 code +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client 인증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으로 진짜 토큰 교환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code의 안전장치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수명이 짧다(보통 1~10분) ·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1회용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· 발급받은 client만 교환 가능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남는 구멍 하나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client secret을 가질 수 없는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모바일 앱·SPA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에서 code를 가로채이면? →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PKCE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PKCE — code 가로채기 공격의 방어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32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7007" y="1371600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client가 비밀 문장 생성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code_verifier(랜덤 문자열)와 그 해시값 code_challenge 준비 — 1교시의 해시!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313432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7" y="2267712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인가 요청에 challenge 동봉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authorization 요청 시 code_challenge 전달 → OP가 기억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209544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7007" y="3163824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토큰 교환에 verifier 제시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token 요청 시 code와 함께 원문 code_verifier 전송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4105656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7007" y="4059936"/>
            <a:ext cx="10149840" cy="89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OP가 대조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hash(verifier) == 기억한 challenge ? 통과 : 거부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25780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code를 가로챈 공격자는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verifier 원문을 모른다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— 해시의 단방향성이 방어의 핵심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현행 권고(OAuth 2.1):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모든 client가 PKCE 사용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— 발음은 '픽시(pixie)'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토큰 3종 세트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8105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맑은 고딕"/>
                <a:ea typeface="맑은 고딕"/>
              </a:rPr>
              <a:t>ID Token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1840" y="16002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인증의 증거 (JWT)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"누가, 언제, 어떻게 인증했나" — client가 읽고 검증하는 대상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8346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68680" y="31821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맑은 고딕"/>
                <a:ea typeface="맑은 고딕"/>
              </a:rPr>
              <a:t>Access Token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29718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자원 접근용 카드키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userinfo·API 호출 시 제시 — 짧은 수명(분 단위)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206240"/>
            <a:ext cx="10881360" cy="11887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68680" y="4553712"/>
            <a:ext cx="2148840" cy="50292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맑은 고딕"/>
                <a:ea typeface="맑은 고딕"/>
              </a:rPr>
              <a:t>Refresh Token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4343400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550" b="1" i="0">
                <a:solidFill>
                  <a:srgbClr val="16232E"/>
                </a:solidFill>
                <a:latin typeface="맑은 고딕"/>
                <a:ea typeface="맑은 고딕"/>
              </a:rPr>
              <a:t>재발급용 장기 토큰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Access Token 만료 시 재로그인 없이 갱신 — 서버에 안전 보관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6928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역할이 다르면 수명도 다르다: code(분) &lt; Access(분~시간) &lt; Refresh(일~월)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JWT — ID Token의 생김새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J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SON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W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eb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T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oken [좟/jot] — 점(.)으로 나뉜 세 부분: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header.payload.signature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057400"/>
            <a:ext cx="10881360" cy="3291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28600" rIns="182880" tIns="137160" bIns="109728"/>
          <a:lstStyle/>
          <a:p>
            <a:pPr algn="ctr"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eyJhbGciOiJSUzI1NiIsInR5cCI6IkpXVCJ9 . eyJpc3MiOiJodHRwczovL2lkcC5r… . SflKxwRJSMeKKF2QT4f…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/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1" i="0">
                <a:solidFill>
                  <a:srgbClr val="22476E"/>
                </a:solidFill>
                <a:latin typeface="Consolas"/>
                <a:ea typeface="Consolas"/>
              </a:rPr>
              <a:t>▼ Base64 디코딩하면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/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header   {"alg": "RS256", "typ": "JWT"}            ← 서명 알고리즘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payload  {"iss": "https://op.univ.ac.kr",           ← 발급자 (누가)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  "sub": "user123",                         ← 사용자 식별자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  "aud": "client456",                       ← 수신자 (어느 client용인가)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  "exp": 1755590400, "iat": 1755586800,     ← 만료·발급 시각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          "acr": "...refeds.org/profile/mfa"}       ← 인증 수준(MFA 여부)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sz="1250" b="0" i="0">
                <a:solidFill>
                  <a:srgbClr val="16232E"/>
                </a:solidFill>
                <a:latin typeface="Consolas"/>
                <a:ea typeface="Consolas"/>
              </a:rPr>
              <a:t>signature  RS256(header.payload, OP의 개인키)        ← 1교시의 전자서명!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53212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Base64는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암호화가 아니다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 — 누구나 디코딩 가능. 신뢰는 오직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서명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에서 나온다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scope와 claim — 요청과 응답의 단위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5303520" cy="3017520"/>
          </a:xfrm>
          <a:prstGeom prst="roundRect">
            <a:avLst>
              <a:gd name="adj" fmla="val 8000"/>
            </a:avLst>
          </a:prstGeom>
          <a:solidFill>
            <a:srgbClr val="E7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 i="0">
                <a:solidFill>
                  <a:srgbClr val="22476E"/>
                </a:solidFill>
                <a:latin typeface="맑은 고딕"/>
                <a:ea typeface="맑은 고딕"/>
              </a:rPr>
              <a:t>scope — 권한의 '묶음 주문'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client가 인가 요청 시 지정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openid — OIDC 사용 선언(필수)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profile — 이름 등 기본 정보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email — 이메일 주소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offline_access — Refresh Token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303520" cy="301752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claim — 낱개의 '사실'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ID Token·userinfo 응답에 담김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name: "홍길동"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email: "hong@univ.ac.kr"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email_verified: true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Consolas"/>
                <a:ea typeface="Consolas"/>
              </a:rPr>
              <a:t>iss / sub / aud / exp — 표준 claim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754880"/>
            <a:ext cx="10881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scope로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주문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하면 claim으로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배달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된다 — SAML의 '속성 동의·전달'과 같은 원리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여기서도 최소 제공의 원칙: 필요한 scope만 요청하는 것이 좋은 설계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SAML vs OIDC — 한 장 비교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36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417320"/>
            <a:ext cx="10881360" cy="50292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03320" y="1481328"/>
            <a:ext cx="3703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SAML 2.0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1481328"/>
            <a:ext cx="3703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OIDC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1920240"/>
            <a:ext cx="10881360" cy="621792"/>
          </a:xfrm>
          <a:prstGeom prst="rect">
            <a:avLst/>
          </a:prstGeom>
          <a:solidFill>
            <a:srgbClr val="F0F4F9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20116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포맷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3320" y="2011680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XML + XMLDSig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80960" y="2011680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JSON + JWT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2542032"/>
            <a:ext cx="1088136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2633472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인증 증거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3320" y="2633472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Assertion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80960" y="2633472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ID Token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3163824"/>
            <a:ext cx="10881360" cy="621792"/>
          </a:xfrm>
          <a:prstGeom prst="rect">
            <a:avLst/>
          </a:prstGeom>
          <a:solidFill>
            <a:srgbClr val="F0F4F9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255264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신뢰 정보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03320" y="3255264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Metadata (연합 배포)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80960" y="3255264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Discovery 문서 + client 등록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" y="3785616"/>
            <a:ext cx="1088136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3877056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주 무대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03320" y="3877056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학술연합 · 기관 SSO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80960" y="3877056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소셜 로그인 · 모바일 · API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4407408"/>
            <a:ext cx="10881360" cy="621792"/>
          </a:xfrm>
          <a:prstGeom prst="rect">
            <a:avLst/>
          </a:prstGeom>
          <a:solidFill>
            <a:srgbClr val="F0F4F9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4498848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모바일/SPA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03320" y="4498848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부적합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80960" y="4498848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PKCE로 적합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" y="5029200"/>
            <a:ext cx="1088136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7240" y="512064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6232E"/>
                </a:solidFill>
                <a:latin typeface="맑은 고딕"/>
                <a:ea typeface="맑은 고딕"/>
              </a:rPr>
              <a:t>표준 시기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03320" y="5120640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2005 (OASIS)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80960" y="5120640"/>
            <a:ext cx="3703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16232E"/>
                </a:solidFill>
                <a:latin typeface="맑은 고딕"/>
                <a:ea typeface="맑은 고딕"/>
              </a:rPr>
              <a:t>2014 (OpenID Foundation)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5788152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22476E"/>
                </a:solidFill>
                <a:latin typeface="맑은 고딕"/>
                <a:ea typeface="맑은 고딕"/>
              </a:rPr>
              <a:t>결론: 경쟁이 아니라 세대와 무대가 다른 형제 — 학술연합은 SAML이 주력, OIDC 병행이 추세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③ code flow 직접 실행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37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141732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7007" y="137160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OpenID Connect Playground 접속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https://openidconnect.net — Auth0 제공 학습 도구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37744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233172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1단계: Authorization 요청 관찰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생성된 URL에서 response_type=code · scope · redirect_uri 확인 후 [Start]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7007" y="329184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2단계: 로그인·동의 후 code 수신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리다이렉트로 돌아온 authorization code 확인 — 이것이 '교환권'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297680"/>
            <a:ext cx="384048" cy="384048"/>
          </a:xfrm>
          <a:prstGeom prst="ellipse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7007" y="4251960"/>
            <a:ext cx="101498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3단계: Token 교환 실행</a:t>
            </a:r>
          </a:p>
          <a:p>
            <a:pPr algn="l">
              <a:lnSpc>
                <a:spcPct val="112000"/>
              </a:lnSpc>
              <a:spcBef>
                <a:spcPts val="100"/>
              </a:spcBef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맑은 고딕"/>
                <a:ea typeface="맑은 고딕"/>
              </a:rPr>
              <a:t>[Exchange] — token endpoint 요청·응답(JSON)에서 id_token과 access_token 확인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62356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>
                <a:solidFill>
                  <a:srgbClr val="22476E"/>
                </a:solidFill>
                <a:latin typeface="맑은 고딕"/>
                <a:ea typeface="맑은 고딕"/>
              </a:rPr>
              <a:t>관찰 포인트:  code는 브라우저 URL에 보였지만, 토큰은 서버 간 교환에서만 나타난다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실습 ③ ID Token 디코딩 미션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140135" y="429768"/>
            <a:ext cx="548640" cy="411480"/>
          </a:xfrm>
          <a:prstGeom prst="roundRect">
            <a:avLst>
              <a:gd name="adj" fmla="val 8000"/>
            </a:avLst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tIns="25400" bIns="25400"/>
          <a:lstStyle/>
          <a:p>
            <a:pPr algn="ctr"/>
            <a:r>
              <a:rPr sz="1400" b="1" i="0">
                <a:solidFill>
                  <a:srgbClr val="FFFFFF"/>
                </a:solidFill>
                <a:latin typeface="맑은 고딕"/>
                <a:ea typeface="맑은 고딕"/>
              </a:rPr>
              <a:t>실습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417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527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1. JWT 디코딩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받은 id_token을 https://jwt.io 에 붙여넣기 — header / payload / signature 3분할 확인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560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670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2. claim 해석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iss(발급자) · aud(수신 client) · exp(만료시각) · sub(사용자ID) 값을 워크시트에 기록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03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13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3. 만료시각 계산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exp의 Unix time을 변환하면 몇 분짜리 토큰인가?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846320"/>
            <a:ext cx="10881360" cy="1005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956048"/>
            <a:ext cx="103327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600" b="1" i="0">
                <a:solidFill>
                  <a:srgbClr val="16232E"/>
                </a:solidFill>
                <a:latin typeface="맑은 고딕"/>
                <a:ea typeface="맑은 고딕"/>
              </a:rPr>
              <a:t>☐  미션 4. 변조 실험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5A6B7A"/>
                </a:solidFill>
                <a:latin typeface="맑은 고딕"/>
                <a:ea typeface="맑은 고딕"/>
              </a:rPr>
              <a:t>      payload의 한 글자를 바꾸면 jwt.io 서명 검증이 어떻게 되나? — Invalid Signature 확인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마무리 퀴즈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39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Q1. 전자서명은 어떤 키로 만들고, 어떤 키로 검증하는가?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Q2. SP가 IdP Response의 서명을 검증할 때 쓰는 공개키는 어디서 얻는가?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Q3. authorization code를 토큰으로 바꾸는 endpoint의 이름은?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Q4. PKCE가 방어하는 공격과, 방어에 사용되는 암호 기술은?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Q5. ID Token의 aud claim은 무엇을 뜻하며, SAML의 어떤 요소와 대응되는가?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22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 i="0">
                <a:solidFill>
                  <a:srgbClr val="D5E3F2"/>
                </a:solidFill>
                <a:latin typeface="맑은 고딕"/>
                <a:ea typeface="맑은 고딕"/>
              </a:rPr>
              <a:t>1교시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맑은 고딕"/>
                <a:ea typeface="맑은 고딕"/>
              </a:rPr>
              <a:t>인증을 떠받치는 암호 기초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29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D5E3F2"/>
                </a:solidFill>
                <a:latin typeface="맑은 고딕"/>
                <a:ea typeface="맑은 고딕"/>
              </a:rPr>
              <a:t>로그인 한 번에 숨어 있는 암호 기술을 이해합니다 — 오늘 전체의 공용 언어입니다.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10332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암호화의 3가지 목적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대칭키 vs 비대칭키, 그리고 해시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전자서명과 X.509 인증서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>
                <a:solidFill>
                  <a:srgbClr val="FFC93C"/>
                </a:solidFill>
                <a:latin typeface="맑은 고딕"/>
                <a:ea typeface="맑은 고딕"/>
              </a:rPr>
              <a:t>—  </a:t>
            </a:r>
            <a:r>
              <a:rPr sz="1500" b="0" i="0">
                <a:solidFill>
                  <a:srgbClr val="FFFFFF"/>
                </a:solidFill>
                <a:latin typeface="맑은 고딕"/>
                <a:ea typeface="맑은 고딕"/>
              </a:rPr>
              <a:t>실습 ① 해시 계산과 TLS 인증서 체인 열람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퀴즈 정답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A1.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개인키로 서명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,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공개키로 검증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반대로 알면 모든 게 무너진다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A2.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연합이 배포하는 Metadata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의 X509Certificate에서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A3.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token endpoint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서버 간 통신, client 인증 동반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A4.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code 가로채기 공격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· 방어 기술은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해시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(verifier의 단방향 검증)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A5.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토큰의 수신자(client ID)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 — SAML Assertion의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Audience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와 대응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오늘 배운 것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암호 도구상자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대칭/비대칭 · 해시 · 전자서명 · X.509 — 모든 프로토콜의 공용 부품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SAML 해부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Metadata가 신뢰의 원장, Request/Response의 모든 필드는 그 원장으로 검증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OAuth 2.0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은 인가,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OIDC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는 그 위의 인증 — code는 교환권, 토큰이 실물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PKCE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해시의 단방향성으로 code 가로채기를 방어 — 이제 모든 client의 기본기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8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JWT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: Base64는 암호화가 아니다 — 신뢰는 언제나 </a:t>
            </a:r>
            <a:r>
              <a:rPr sz="1800" b="1" i="0">
                <a:solidFill>
                  <a:srgbClr val="16232E"/>
                </a:solidFill>
                <a:latin typeface="맑은 고딕"/>
                <a:ea typeface="맑은 고딕"/>
              </a:rPr>
              <a:t>서명</a:t>
            </a:r>
            <a:r>
              <a:rPr sz="1800" b="0" i="0">
                <a:solidFill>
                  <a:srgbClr val="16232E"/>
                </a:solidFill>
                <a:latin typeface="맑은 고딕"/>
                <a:ea typeface="맑은 고딕"/>
              </a:rPr>
              <a:t>에서 나온다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더 깊이 가려면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42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표준 문서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OAuth 2.0: RFC 6749 · PKCE: RFC 7636 · JWT: RFC 7519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OIDC Core: openid.net/specs · SAML 2.0: OASIS 표준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학습 도구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jwt.io · openidconnect.net · samltool.com · CyberChef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KAFE 자료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강의·실습자료: https://edu.kafe.or.kr  ·  공식: https://www.kafe.or.kr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다음 단계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IdP 구축·운영 실무 과정 (기관 관리자 대상) — Shibboleth IdP 설치부터 KAFE 가입까지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22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468880"/>
            <a:ext cx="10332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맑은 고딕"/>
                <a:ea typeface="맑은 고딕"/>
              </a:rPr>
              <a:t>Q &amp;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84048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D5E3F2"/>
                </a:solidFill>
                <a:latin typeface="맑은 고딕"/>
                <a:ea typeface="맑은 고딕"/>
              </a:rPr>
              <a:t>수고하셨습니다!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D5E3F2"/>
                </a:solidFill>
                <a:latin typeface="맑은 고딕"/>
                <a:ea typeface="맑은 고딕"/>
              </a:rPr>
              <a:t>한국과학기술정보연구원 조진용  ·  jiny92@kisti.re.kr  ·  https://edu.kafe.or.kr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로그인 한 번에 숨어 있는 암호 기술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여러분이 어제도 했을 '로그인' 한 번에는…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TLS/HTTPS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브라우저와 서버 사이 통신 암호화 (대칭키 + 비대칭키)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해시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서버가 비밀번호를 원문 대신 해시로 저장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전자서명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SAML Assertion, JWT가 위조되지 않았음을 보증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X.509 인증서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 — 상대 서버가 진짜인지 확인</a:t>
            </a:r>
          </a:p>
          <a:p>
            <a:pPr algn="l">
              <a:lnSpc>
                <a:spcPct val="115000"/>
              </a:lnSpc>
              <a:spcBef>
                <a:spcPts val="16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오늘의 로드맵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1교시에 이 도구들을 익히면 → 2교시 SAML, 3교시 OIDC가 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같은 도구의 재사용</a:t>
            </a:r>
            <a:r>
              <a:rPr sz="1500" b="1" i="0">
                <a:solidFill>
                  <a:srgbClr val="22476E"/>
                </a:solidFill>
                <a:latin typeface="맑은 고딕"/>
                <a:ea typeface="맑은 고딕"/>
              </a:rPr>
              <a:t>임이 보인다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암호 기술의 지도 — 목적별 분류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기밀성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(못 훔쳐본다) ·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무결성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(못 바꾼다) ·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부인봉쇄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(안 했다고 못 한다)</a:t>
            </a:r>
          </a:p>
        </p:txBody>
      </p:sp>
      <p:pic>
        <p:nvPicPr>
          <p:cNvPr id="9" name="Picture 8" descr="crypto-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745" y="2103120"/>
            <a:ext cx="7390029" cy="3794759"/>
          </a:xfrm>
          <a:prstGeom prst="rect">
            <a:avLst/>
          </a:prstGeom>
          <a:ln w="9525">
            <a:solidFill>
              <a:srgbClr val="C9D6E4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lec-2024-2q 재사용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대칭키 vs 비대칭키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5303520" cy="3291840"/>
          </a:xfrm>
          <a:prstGeom prst="roundRect">
            <a:avLst>
              <a:gd name="adj" fmla="val 8000"/>
            </a:avLst>
          </a:prstGeom>
          <a:solidFill>
            <a:srgbClr val="E7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 i="0">
                <a:solidFill>
                  <a:srgbClr val="22476E"/>
                </a:solidFill>
                <a:latin typeface="맑은 고딕"/>
                <a:ea typeface="맑은 고딕"/>
              </a:rPr>
              <a:t>대칭키 (Symmetric)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암호화 키 = 복호화 키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빠르다 → 대용량 데이터 암호화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키를 안전하게 '공유'해야 하는 문제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AES, 3DES 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22476E"/>
                </a:solidFill>
                <a:latin typeface="맑은 고딕"/>
                <a:ea typeface="맑은 고딕"/>
              </a:rPr>
              <a:t>비유: 같은 열쇠 복사본을 나눠 갖기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303520" cy="3291840"/>
          </a:xfrm>
          <a:prstGeom prst="roundRect">
            <a:avLst>
              <a:gd name="adj" fmla="val 8000"/>
            </a:avLst>
          </a:prstGeom>
          <a:solidFill>
            <a:srgbClr val="F0F4F9"/>
          </a:solidFill>
          <a:ln w="9525">
            <a:solidFill>
              <a:srgbClr val="C9D6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28600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 i="0">
                <a:solidFill>
                  <a:srgbClr val="16232E"/>
                </a:solidFill>
                <a:latin typeface="맑은 고딕"/>
                <a:ea typeface="맑은 고딕"/>
              </a:rPr>
              <a:t>비대칭키 (Asymmetric)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1500" b="0" i="0">
                <a:solidFill>
                  <a:srgbClr val="16232E"/>
                </a:solidFill>
                <a:latin typeface="맑은 고딕"/>
                <a:ea typeface="맑은 고딕"/>
              </a:rPr>
              <a:t>암호화 키 ≠ 복호화 키 (공개키 + 개인키 쌍)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공개키는 공개, 개인키는 나만 보관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느리지만 키 공유 문제 해결 · 서명 가능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0"/>
              </a:spcAft>
            </a:pPr>
            <a:r>
              <a:rPr sz="1400" b="0" i="0">
                <a:solidFill>
                  <a:srgbClr val="5A6B7A"/>
                </a:solidFill>
                <a:latin typeface="맑은 고딕"/>
                <a:ea typeface="맑은 고딕"/>
              </a:rPr>
              <a:t>· RSA, ECC 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22476E"/>
                </a:solidFill>
                <a:latin typeface="맑은 고딕"/>
                <a:ea typeface="맑은 고딕"/>
              </a:rPr>
              <a:t>비유: 누구나 넣을 수 있는 우편함, 열쇠는 주인만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02920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실제 시스템(TLS 등)은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비대칭키로 대칭키를 교환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하고, 데이터는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대칭키로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암호화 — 둘의 합작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해시(Hash) — 한 방향으로만 가는 함수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임의 길이 입력 →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고정 길이 출력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 (예: SHA-256은 항상 256비트)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3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300" b="0" i="0">
                <a:solidFill>
                  <a:srgbClr val="5A6B7A"/>
                </a:solidFill>
                <a:latin typeface="Consolas"/>
                <a:ea typeface="Consolas"/>
              </a:rPr>
              <a:t>SHA256("hello") = 2cf24dba5fb0a30e26e83b2ac5b9e29e…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성질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단방향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출력에서 입력을 되찾을 수 없다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눈사태 효과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입력이 1비트만 달라도 출력은 완전히 달라진다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충돌 저항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: 같은 출력을 갖는 두 입력을 찾기 어렵다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어디에 쓰나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비밀번호 저장 (원문 대신 해시 저장 — 유출돼도 원문 노출 방지)</a:t>
            </a:r>
          </a:p>
          <a:p>
            <a:pPr algn="l" lvl="1">
              <a:lnSpc>
                <a:spcPct val="115000"/>
              </a:lnSpc>
              <a:spcBef>
                <a:spcPts val="100"/>
              </a:spcBef>
              <a:spcAft>
                <a:spcPts val="300"/>
              </a:spcAft>
            </a:pPr>
            <a:r>
              <a:rPr sz="1500" b="1" i="0">
                <a:solidFill>
                  <a:srgbClr val="5A6B7A"/>
                </a:solidFill>
                <a:latin typeface="맑은 고딕"/>
                <a:ea typeface="맑은 고딕"/>
              </a:rPr>
              <a:t>·  </a:t>
            </a:r>
            <a:r>
              <a:rPr sz="1500" b="0" i="0">
                <a:solidFill>
                  <a:srgbClr val="5A6B7A"/>
                </a:solidFill>
                <a:latin typeface="맑은 고딕"/>
                <a:ea typeface="맑은 고딕"/>
              </a:rPr>
              <a:t>무결성 확인 · 전자서명의 재료 · TOTP(HMAC)의 재료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82296" cy="566928"/>
          </a:xfrm>
          <a:prstGeom prst="rect">
            <a:avLst/>
          </a:prstGeom>
          <a:solidFill>
            <a:srgbClr val="2E5E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9808" y="329184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6232E"/>
                </a:solidFill>
                <a:latin typeface="맑은 고딕"/>
                <a:ea typeface="맑은 고딕"/>
              </a:rPr>
              <a:t>전자서명 = 해시 + 비대칭키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078992"/>
            <a:ext cx="11183112" cy="20320"/>
          </a:xfrm>
          <a:prstGeom prst="rect">
            <a:avLst/>
          </a:prstGeom>
          <a:solidFill>
            <a:srgbClr val="C9D6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6455664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KAFE 중급과정 · 표준 인증 프로토콜 심화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55664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</a:pPr>
            <a:r>
              <a:rPr sz="1700" b="1" i="0">
                <a:solidFill>
                  <a:srgbClr val="2E5E8F"/>
                </a:solidFill>
                <a:latin typeface="맑은 고딕"/>
                <a:ea typeface="맑은 고딕"/>
              </a:rPr>
              <a:t>▎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서명: 문서의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해시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를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개인키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로 암호화  →  검증: </a:t>
            </a:r>
            <a:r>
              <a:rPr sz="1700" b="1" i="0">
                <a:solidFill>
                  <a:srgbClr val="16232E"/>
                </a:solidFill>
                <a:latin typeface="맑은 고딕"/>
                <a:ea typeface="맑은 고딕"/>
              </a:rPr>
              <a:t>공개키</a:t>
            </a:r>
            <a:r>
              <a:rPr sz="1700" b="0" i="0">
                <a:solidFill>
                  <a:srgbClr val="16232E"/>
                </a:solidFill>
                <a:latin typeface="맑은 고딕"/>
                <a:ea typeface="맑은 고딕"/>
              </a:rPr>
              <a:t>로 풀어 해시 비교 (Same?)</a:t>
            </a:r>
          </a:p>
        </p:txBody>
      </p:sp>
      <p:pic>
        <p:nvPicPr>
          <p:cNvPr id="9" name="Picture 8" descr="digsi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16" y="1965960"/>
            <a:ext cx="8015287" cy="3886200"/>
          </a:xfrm>
          <a:prstGeom prst="rect">
            <a:avLst/>
          </a:prstGeom>
          <a:ln w="9525">
            <a:solidFill>
              <a:srgbClr val="C9D6E4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0080" y="6053328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A6B7A"/>
                </a:solidFill>
                <a:latin typeface="맑은 고딕"/>
                <a:ea typeface="맑은 고딕"/>
              </a:rPr>
              <a:t>기존 강의자료 lec-2024-2q 재사용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